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59" r:id="rId2"/>
  </p:sldMasterIdLst>
  <p:notesMasterIdLst>
    <p:notesMasterId r:id="rId13"/>
  </p:notesMasterIdLst>
  <p:handoutMasterIdLst>
    <p:handoutMasterId r:id="rId14"/>
  </p:handoutMasterIdLst>
  <p:sldIdLst>
    <p:sldId id="317" r:id="rId3"/>
    <p:sldId id="297" r:id="rId4"/>
    <p:sldId id="304" r:id="rId5"/>
    <p:sldId id="298" r:id="rId6"/>
    <p:sldId id="300" r:id="rId7"/>
    <p:sldId id="301" r:id="rId8"/>
    <p:sldId id="309" r:id="rId9"/>
    <p:sldId id="313" r:id="rId10"/>
    <p:sldId id="318" r:id="rId11"/>
    <p:sldId id="315" r:id="rId12"/>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6868"/>
    <a:srgbClr val="E7E7E7"/>
    <a:srgbClr val="D401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068" autoAdjust="0"/>
    <p:restoredTop sz="99234" autoAdjust="0"/>
  </p:normalViewPr>
  <p:slideViewPr>
    <p:cSldViewPr snapToGrid="0" showGuides="1">
      <p:cViewPr>
        <p:scale>
          <a:sx n="150" d="100"/>
          <a:sy n="150" d="100"/>
        </p:scale>
        <p:origin x="-72" y="54"/>
      </p:cViewPr>
      <p:guideLst>
        <p:guide orient="horz" pos="2201"/>
        <p:guide orient="horz" pos="1971"/>
        <p:guide orient="horz" pos="801"/>
        <p:guide orient="horz" pos="1650"/>
        <p:guide orient="horz" pos="1328"/>
        <p:guide orient="horz" pos="1248"/>
        <p:guide orient="horz" pos="2388"/>
        <p:guide orient="horz" pos="2766"/>
        <p:guide orient="horz" pos="1523"/>
        <p:guide pos="148"/>
        <p:guide pos="5616"/>
        <p:guide pos="1890"/>
      </p:guideLst>
    </p:cSldViewPr>
  </p:slideViewPr>
  <p:notesTextViewPr>
    <p:cViewPr>
      <p:scale>
        <a:sx n="1" d="1"/>
        <a:sy n="1" d="1"/>
      </p:scale>
      <p:origin x="0" y="0"/>
    </p:cViewPr>
  </p:notesTextViewPr>
  <p:sorterViewPr>
    <p:cViewPr>
      <p:scale>
        <a:sx n="150" d="100"/>
        <a:sy n="150" d="100"/>
      </p:scale>
      <p:origin x="0" y="3912"/>
    </p:cViewPr>
  </p:sorterViewPr>
  <p:notesViewPr>
    <p:cSldViewPr snapToGrid="0" showGuides="1">
      <p:cViewPr varScale="1">
        <p:scale>
          <a:sx n="79" d="100"/>
          <a:sy n="79" d="100"/>
        </p:scale>
        <p:origin x="-3510"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14800" cy="464820"/>
          </a:xfrm>
          <a:prstGeom prst="rect">
            <a:avLst/>
          </a:prstGeom>
        </p:spPr>
        <p:txBody>
          <a:bodyPr vert="horz" lIns="93177" tIns="46589" rIns="93177" bIns="46589" rtlCol="0"/>
          <a:lstStyle>
            <a:lvl1pPr algn="l">
              <a:defRPr sz="1200"/>
            </a:lvl1pPr>
          </a:lstStyle>
          <a:p>
            <a:endParaRPr lang="en-CA" sz="1300" b="1" dirty="0">
              <a:solidFill>
                <a:schemeClr val="accent1"/>
              </a:solidFill>
            </a:endParaRPr>
          </a:p>
        </p:txBody>
      </p:sp>
      <p:sp>
        <p:nvSpPr>
          <p:cNvPr id="3" name="Date Placeholder 2"/>
          <p:cNvSpPr>
            <a:spLocks noGrp="1"/>
          </p:cNvSpPr>
          <p:nvPr>
            <p:ph type="dt" sz="quarter" idx="1"/>
          </p:nvPr>
        </p:nvSpPr>
        <p:spPr>
          <a:xfrm>
            <a:off x="5179978" y="0"/>
            <a:ext cx="1828800" cy="464820"/>
          </a:xfrm>
          <a:prstGeom prst="rect">
            <a:avLst/>
          </a:prstGeom>
        </p:spPr>
        <p:txBody>
          <a:bodyPr vert="horz" lIns="93177" tIns="46589" rIns="93177" bIns="46589" rtlCol="0"/>
          <a:lstStyle>
            <a:lvl1pPr algn="r">
              <a:defRPr sz="1200"/>
            </a:lvl1pPr>
          </a:lstStyle>
          <a:p>
            <a:fld id="{4EDEF598-7398-4D7D-8578-039EF183D778}" type="datetimeFigureOut">
              <a:rPr lang="en-CA" sz="1100" smtClean="0"/>
              <a:t>15/08/2016</a:t>
            </a:fld>
            <a:endParaRPr lang="en-CA" sz="1100" dirty="0"/>
          </a:p>
        </p:txBody>
      </p:sp>
      <p:sp>
        <p:nvSpPr>
          <p:cNvPr id="4" name="Footer Placeholder 3"/>
          <p:cNvSpPr>
            <a:spLocks noGrp="1"/>
          </p:cNvSpPr>
          <p:nvPr>
            <p:ph type="ftr" sz="quarter" idx="2"/>
          </p:nvPr>
        </p:nvSpPr>
        <p:spPr>
          <a:xfrm>
            <a:off x="0" y="8829967"/>
            <a:ext cx="3200400" cy="464820"/>
          </a:xfrm>
          <a:prstGeom prst="rect">
            <a:avLst/>
          </a:prstGeom>
        </p:spPr>
        <p:txBody>
          <a:bodyPr vert="horz" lIns="93177" tIns="46589" rIns="93177" bIns="46589" rtlCol="0" anchor="b"/>
          <a:lstStyle>
            <a:lvl1pPr algn="l">
              <a:defRPr sz="1200"/>
            </a:lvl1pPr>
          </a:lstStyle>
          <a:p>
            <a:endParaRPr lang="en-CA" sz="1000" b="1" dirty="0">
              <a:solidFill>
                <a:schemeClr val="tx2"/>
              </a:solidFill>
            </a:endParaRPr>
          </a:p>
        </p:txBody>
      </p:sp>
      <p:sp>
        <p:nvSpPr>
          <p:cNvPr id="5" name="Slide Number Placeholder 4"/>
          <p:cNvSpPr>
            <a:spLocks noGrp="1"/>
          </p:cNvSpPr>
          <p:nvPr>
            <p:ph type="sldNum" sz="quarter" idx="3"/>
          </p:nvPr>
        </p:nvSpPr>
        <p:spPr>
          <a:xfrm>
            <a:off x="6094378" y="8829967"/>
            <a:ext cx="914400" cy="464820"/>
          </a:xfrm>
          <a:prstGeom prst="rect">
            <a:avLst/>
          </a:prstGeom>
        </p:spPr>
        <p:txBody>
          <a:bodyPr vert="horz" lIns="93177" tIns="46589" rIns="93177" bIns="46589" rtlCol="0" anchor="b"/>
          <a:lstStyle>
            <a:lvl1pPr algn="r">
              <a:defRPr sz="1200"/>
            </a:lvl1pPr>
          </a:lstStyle>
          <a:p>
            <a:fld id="{81572F79-136D-4447-BE71-3EDF5A15A342}" type="slidenum">
              <a:rPr lang="en-CA" sz="900" smtClean="0">
                <a:solidFill>
                  <a:schemeClr val="tx2"/>
                </a:solidFill>
              </a:rPr>
              <a:t>‹#›</a:t>
            </a:fld>
            <a:endParaRPr lang="en-CA" sz="900" dirty="0">
              <a:solidFill>
                <a:schemeClr val="tx2"/>
              </a:solidFill>
            </a:endParaRPr>
          </a:p>
        </p:txBody>
      </p:sp>
    </p:spTree>
    <p:extLst>
      <p:ext uri="{BB962C8B-B14F-4D97-AF65-F5344CB8AC3E}">
        <p14:creationId xmlns:p14="http://schemas.microsoft.com/office/powerpoint/2010/main" val="3419548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14800" cy="464820"/>
          </a:xfrm>
          <a:prstGeom prst="rect">
            <a:avLst/>
          </a:prstGeom>
        </p:spPr>
        <p:txBody>
          <a:bodyPr vert="horz" lIns="93177" tIns="46589" rIns="93177" bIns="46589" rtlCol="0"/>
          <a:lstStyle>
            <a:lvl1pPr algn="l">
              <a:defRPr sz="1300" b="1">
                <a:solidFill>
                  <a:schemeClr val="accent1"/>
                </a:solidFill>
              </a:defRPr>
            </a:lvl1pPr>
          </a:lstStyle>
          <a:p>
            <a:endParaRPr lang="en-CA" dirty="0"/>
          </a:p>
        </p:txBody>
      </p:sp>
      <p:sp>
        <p:nvSpPr>
          <p:cNvPr id="3" name="Date Placeholder 2"/>
          <p:cNvSpPr>
            <a:spLocks noGrp="1"/>
          </p:cNvSpPr>
          <p:nvPr>
            <p:ph type="dt" idx="1"/>
          </p:nvPr>
        </p:nvSpPr>
        <p:spPr>
          <a:xfrm>
            <a:off x="5179978" y="0"/>
            <a:ext cx="1828800" cy="464820"/>
          </a:xfrm>
          <a:prstGeom prst="rect">
            <a:avLst/>
          </a:prstGeom>
        </p:spPr>
        <p:txBody>
          <a:bodyPr vert="horz" lIns="93177" tIns="46589" rIns="93177" bIns="46589" rtlCol="0"/>
          <a:lstStyle>
            <a:lvl1pPr algn="r">
              <a:defRPr sz="1100"/>
            </a:lvl1pPr>
          </a:lstStyle>
          <a:p>
            <a:fld id="{076C7D1E-CE8A-43D6-B698-4592113FF582}" type="datetimeFigureOut">
              <a:rPr lang="en-CA" smtClean="0"/>
              <a:pPr/>
              <a:t>15/08/2016</a:t>
            </a:fld>
            <a:endParaRPr lang="en-CA"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CA" dirty="0"/>
          </a:p>
        </p:txBody>
      </p:sp>
      <p:sp>
        <p:nvSpPr>
          <p:cNvPr id="5" name="Notes Placeholder 4"/>
          <p:cNvSpPr>
            <a:spLocks noGrp="1"/>
          </p:cNvSpPr>
          <p:nvPr>
            <p:ph type="body" sz="quarter" idx="3"/>
          </p:nvPr>
        </p:nvSpPr>
        <p:spPr>
          <a:xfrm>
            <a:off x="292768" y="4415790"/>
            <a:ext cx="6400800" cy="4183380"/>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Footer Placeholder 5"/>
          <p:cNvSpPr>
            <a:spLocks noGrp="1"/>
          </p:cNvSpPr>
          <p:nvPr>
            <p:ph type="ftr" sz="quarter" idx="4"/>
          </p:nvPr>
        </p:nvSpPr>
        <p:spPr>
          <a:xfrm>
            <a:off x="0" y="8829967"/>
            <a:ext cx="3200400" cy="464820"/>
          </a:xfrm>
          <a:prstGeom prst="rect">
            <a:avLst/>
          </a:prstGeom>
        </p:spPr>
        <p:txBody>
          <a:bodyPr vert="horz" lIns="93177" tIns="46589" rIns="93177" bIns="46589" rtlCol="0" anchor="b"/>
          <a:lstStyle>
            <a:lvl1pPr algn="l">
              <a:defRPr sz="1000" b="1">
                <a:solidFill>
                  <a:schemeClr val="tx2"/>
                </a:solidFill>
              </a:defRPr>
            </a:lvl1pPr>
          </a:lstStyle>
          <a:p>
            <a:endParaRPr lang="en-CA" dirty="0"/>
          </a:p>
        </p:txBody>
      </p:sp>
      <p:sp>
        <p:nvSpPr>
          <p:cNvPr id="7" name="Slide Number Placeholder 6"/>
          <p:cNvSpPr>
            <a:spLocks noGrp="1"/>
          </p:cNvSpPr>
          <p:nvPr>
            <p:ph type="sldNum" sz="quarter" idx="5"/>
          </p:nvPr>
        </p:nvSpPr>
        <p:spPr>
          <a:xfrm>
            <a:off x="6094378" y="8829967"/>
            <a:ext cx="914400" cy="464820"/>
          </a:xfrm>
          <a:prstGeom prst="rect">
            <a:avLst/>
          </a:prstGeom>
        </p:spPr>
        <p:txBody>
          <a:bodyPr vert="horz" lIns="93177" tIns="46589" rIns="93177" bIns="46589" rtlCol="0" anchor="b"/>
          <a:lstStyle>
            <a:lvl1pPr algn="r">
              <a:defRPr sz="900">
                <a:solidFill>
                  <a:schemeClr val="tx2"/>
                </a:solidFill>
              </a:defRPr>
            </a:lvl1pPr>
          </a:lstStyle>
          <a:p>
            <a:fld id="{1B427486-0A82-44CF-BBB2-E689C440DD6F}" type="slidenum">
              <a:rPr lang="en-CA" smtClean="0"/>
              <a:pPr/>
              <a:t>‹#›</a:t>
            </a:fld>
            <a:endParaRPr lang="en-CA" dirty="0"/>
          </a:p>
        </p:txBody>
      </p:sp>
    </p:spTree>
    <p:extLst>
      <p:ext uri="{BB962C8B-B14F-4D97-AF65-F5344CB8AC3E}">
        <p14:creationId xmlns:p14="http://schemas.microsoft.com/office/powerpoint/2010/main" val="4106081489"/>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600"/>
      </a:spcBef>
      <a:spcAft>
        <a:spcPts val="600"/>
      </a:spcAft>
      <a:defRPr sz="1300" b="1" kern="1200">
        <a:solidFill>
          <a:schemeClr val="accent1"/>
        </a:solidFill>
        <a:latin typeface="+mn-lt"/>
        <a:ea typeface="+mn-ea"/>
        <a:cs typeface="+mn-cs"/>
      </a:defRPr>
    </a:lvl1pPr>
    <a:lvl2pPr marL="228600" indent="-228600" algn="l" defTabSz="914400" rtl="0" eaLnBrk="1" latinLnBrk="0" hangingPunct="1">
      <a:spcBef>
        <a:spcPts val="300"/>
      </a:spcBef>
      <a:spcAft>
        <a:spcPts val="300"/>
      </a:spcAft>
      <a:buClr>
        <a:schemeClr val="accent1"/>
      </a:buClr>
      <a:buFont typeface="Trebuchet MS" panose="020B0603020202020204" pitchFamily="34" charset="0"/>
      <a:buChar char="•"/>
      <a:defRPr sz="1100" kern="1200">
        <a:solidFill>
          <a:schemeClr val="tx1"/>
        </a:solidFill>
        <a:latin typeface="+mn-lt"/>
        <a:ea typeface="+mn-ea"/>
        <a:cs typeface="+mn-cs"/>
      </a:defRPr>
    </a:lvl2pPr>
    <a:lvl3pPr marL="457200" indent="-228600" algn="l" defTabSz="914400" rtl="0" eaLnBrk="1" latinLnBrk="0" hangingPunct="1">
      <a:spcBef>
        <a:spcPts val="300"/>
      </a:spcBef>
      <a:spcAft>
        <a:spcPts val="300"/>
      </a:spcAft>
      <a:buClr>
        <a:schemeClr val="accent1"/>
      </a:buClr>
      <a:buFont typeface="Trebuchet MS" panose="020B0603020202020204" pitchFamily="34" charset="0"/>
      <a:buChar char="−"/>
      <a:defRPr sz="1100" kern="1200">
        <a:solidFill>
          <a:schemeClr val="tx1"/>
        </a:solidFill>
        <a:latin typeface="+mn-lt"/>
        <a:ea typeface="+mn-ea"/>
        <a:cs typeface="+mn-cs"/>
      </a:defRPr>
    </a:lvl3pPr>
    <a:lvl4pPr marL="685800" indent="-228600" algn="l" defTabSz="914400" rtl="0" eaLnBrk="1" latinLnBrk="0" hangingPunct="1">
      <a:spcBef>
        <a:spcPts val="300"/>
      </a:spcBef>
      <a:spcAft>
        <a:spcPts val="300"/>
      </a:spcAft>
      <a:buClr>
        <a:schemeClr val="accent1"/>
      </a:buClr>
      <a:buFont typeface="Trebuchet MS" panose="020B0603020202020204" pitchFamily="34" charset="0"/>
      <a:buChar char="▪"/>
      <a:defRPr sz="1100" kern="1200">
        <a:solidFill>
          <a:schemeClr val="tx1"/>
        </a:solidFill>
        <a:latin typeface="+mn-lt"/>
        <a:ea typeface="+mn-ea"/>
        <a:cs typeface="+mn-cs"/>
      </a:defRPr>
    </a:lvl4pPr>
    <a:lvl5pPr marL="914400" indent="-228600" algn="l" defTabSz="914400" rtl="0" eaLnBrk="1" latinLnBrk="0" hangingPunct="1">
      <a:spcBef>
        <a:spcPts val="300"/>
      </a:spcBef>
      <a:spcAft>
        <a:spcPts val="300"/>
      </a:spcAft>
      <a:buClr>
        <a:schemeClr val="accent1"/>
      </a:buClr>
      <a:buFont typeface="Trebuchet MS" panose="020B0603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27486-0A82-44CF-BBB2-E689C440DD6F}" type="slidenum">
              <a:rPr lang="en-CA" smtClean="0"/>
              <a:pPr/>
              <a:t>1</a:t>
            </a:fld>
            <a:endParaRPr lang="en-CA" dirty="0"/>
          </a:p>
        </p:txBody>
      </p:sp>
    </p:spTree>
    <p:extLst>
      <p:ext uri="{BB962C8B-B14F-4D97-AF65-F5344CB8AC3E}">
        <p14:creationId xmlns:p14="http://schemas.microsoft.com/office/powerpoint/2010/main" val="36467149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784848" y="3840480"/>
            <a:ext cx="2130552" cy="246221"/>
          </a:xfrm>
          <a:prstGeom prst="rect">
            <a:avLst/>
          </a:prstGeom>
        </p:spPr>
        <p:txBody>
          <a:bodyPr lIns="0" tIns="0" rIns="0" bIns="0">
            <a:spAutoFit/>
          </a:bodyPr>
          <a:lstStyle>
            <a:lvl1pPr algn="r">
              <a:defRPr sz="1600">
                <a:solidFill>
                  <a:srgbClr val="686868"/>
                </a:solidFill>
              </a:defRPr>
            </a:lvl1pPr>
          </a:lstStyle>
          <a:p>
            <a:endParaRPr lang="en-CA" dirty="0"/>
          </a:p>
        </p:txBody>
      </p:sp>
      <p:sp>
        <p:nvSpPr>
          <p:cNvPr id="12" name="Footer Placeholder 4"/>
          <p:cNvSpPr>
            <a:spLocks noGrp="1"/>
          </p:cNvSpPr>
          <p:nvPr>
            <p:ph type="ftr" sz="quarter" idx="3"/>
          </p:nvPr>
        </p:nvSpPr>
        <p:spPr>
          <a:xfrm>
            <a:off x="228600" y="4983480"/>
            <a:ext cx="6858000" cy="169277"/>
          </a:xfrm>
          <a:prstGeom prst="rect">
            <a:avLst/>
          </a:prstGeom>
          <a:noFill/>
        </p:spPr>
        <p:txBody>
          <a:bodyPr vert="horz" wrap="square" lIns="9144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6" name="Text Placeholder 7"/>
          <p:cNvSpPr>
            <a:spLocks noGrp="1"/>
          </p:cNvSpPr>
          <p:nvPr>
            <p:ph type="body" sz="quarter" idx="13" hasCustomPrompt="1"/>
          </p:nvPr>
        </p:nvSpPr>
        <p:spPr>
          <a:xfrm>
            <a:off x="228600" y="3638550"/>
            <a:ext cx="5715000" cy="815608"/>
          </a:xfrm>
        </p:spPr>
        <p:txBody>
          <a:bodyPr lIns="0" tIns="0" rIns="0" bIns="0"/>
          <a:lstStyle>
            <a:lvl1pPr>
              <a:spcBef>
                <a:spcPts val="0"/>
              </a:spcBef>
              <a:spcAft>
                <a:spcPts val="0"/>
              </a:spcAft>
              <a:defRPr sz="2800" baseline="0"/>
            </a:lvl1pPr>
            <a:lvl2pPr marL="0" indent="0">
              <a:spcBef>
                <a:spcPts val="600"/>
              </a:spcBef>
              <a:spcAft>
                <a:spcPts val="0"/>
              </a:spcAft>
              <a:buNone/>
              <a:defRPr sz="2000" baseline="0">
                <a:solidFill>
                  <a:srgbClr val="6E6E6E"/>
                </a:solidFill>
              </a:defRPr>
            </a:lvl2pPr>
          </a:lstStyle>
          <a:p>
            <a:pPr lvl="0"/>
            <a:r>
              <a:rPr lang="en-US" dirty="0" smtClean="0"/>
              <a:t>Click to add Title</a:t>
            </a:r>
          </a:p>
          <a:p>
            <a:pPr lvl="1"/>
            <a:r>
              <a:rPr lang="en-US" dirty="0" smtClean="0"/>
              <a:t>Click to add Subtitle</a:t>
            </a:r>
            <a:endParaRPr lang="en-US" dirty="0"/>
          </a:p>
        </p:txBody>
      </p:sp>
    </p:spTree>
    <p:extLst>
      <p:ext uri="{BB962C8B-B14F-4D97-AF65-F5344CB8AC3E}">
        <p14:creationId xmlns:p14="http://schemas.microsoft.com/office/powerpoint/2010/main" val="4047418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784848" y="3840480"/>
            <a:ext cx="2130552" cy="246221"/>
          </a:xfrm>
          <a:prstGeom prst="rect">
            <a:avLst/>
          </a:prstGeom>
        </p:spPr>
        <p:txBody>
          <a:bodyPr lIns="0" tIns="0" rIns="0" bIns="0">
            <a:spAutoFit/>
          </a:bodyPr>
          <a:lstStyle>
            <a:lvl1pPr algn="r">
              <a:defRPr sz="1600">
                <a:solidFill>
                  <a:srgbClr val="686868"/>
                </a:solidFill>
              </a:defRPr>
            </a:lvl1pPr>
          </a:lstStyle>
          <a:p>
            <a:endParaRPr lang="en-CA" dirty="0"/>
          </a:p>
        </p:txBody>
      </p:sp>
      <p:sp>
        <p:nvSpPr>
          <p:cNvPr id="12" name="Footer Placeholder 4"/>
          <p:cNvSpPr>
            <a:spLocks noGrp="1"/>
          </p:cNvSpPr>
          <p:nvPr>
            <p:ph type="ftr" sz="quarter" idx="3"/>
          </p:nvPr>
        </p:nvSpPr>
        <p:spPr>
          <a:xfrm>
            <a:off x="228600" y="4983480"/>
            <a:ext cx="6858000" cy="169277"/>
          </a:xfrm>
          <a:prstGeom prst="rect">
            <a:avLst/>
          </a:prstGeom>
          <a:noFill/>
        </p:spPr>
        <p:txBody>
          <a:bodyPr vert="horz" wrap="square" lIns="9144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6" name="Text Placeholder 7"/>
          <p:cNvSpPr>
            <a:spLocks noGrp="1"/>
          </p:cNvSpPr>
          <p:nvPr>
            <p:ph type="body" sz="quarter" idx="13" hasCustomPrompt="1"/>
          </p:nvPr>
        </p:nvSpPr>
        <p:spPr>
          <a:xfrm>
            <a:off x="228600" y="3638550"/>
            <a:ext cx="5715000" cy="815608"/>
          </a:xfrm>
        </p:spPr>
        <p:txBody>
          <a:bodyPr lIns="0" tIns="0" rIns="0" bIns="0"/>
          <a:lstStyle>
            <a:lvl1pPr>
              <a:spcBef>
                <a:spcPts val="0"/>
              </a:spcBef>
              <a:spcAft>
                <a:spcPts val="0"/>
              </a:spcAft>
              <a:defRPr sz="2800" baseline="0"/>
            </a:lvl1pPr>
            <a:lvl2pPr marL="0" indent="0">
              <a:spcBef>
                <a:spcPts val="600"/>
              </a:spcBef>
              <a:spcAft>
                <a:spcPts val="0"/>
              </a:spcAft>
              <a:buNone/>
              <a:defRPr sz="2000" baseline="0">
                <a:solidFill>
                  <a:srgbClr val="6E6E6E"/>
                </a:solidFill>
              </a:defRPr>
            </a:lvl2pPr>
          </a:lstStyle>
          <a:p>
            <a:pPr lvl="0"/>
            <a:r>
              <a:rPr lang="en-US" dirty="0" smtClean="0"/>
              <a:t>Click to add Title</a:t>
            </a:r>
          </a:p>
          <a:p>
            <a:pPr lvl="1"/>
            <a:r>
              <a:rPr lang="en-US" dirty="0" smtClean="0"/>
              <a:t>Click to add Subtitle</a:t>
            </a:r>
            <a:endParaRPr lang="en-US" dirty="0"/>
          </a:p>
        </p:txBody>
      </p:sp>
    </p:spTree>
    <p:extLst>
      <p:ext uri="{BB962C8B-B14F-4D97-AF65-F5344CB8AC3E}">
        <p14:creationId xmlns:p14="http://schemas.microsoft.com/office/powerpoint/2010/main" val="4068560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CA"/>
          </a:p>
        </p:txBody>
      </p:sp>
      <p:sp>
        <p:nvSpPr>
          <p:cNvPr id="3" name="Content Placeholder 2"/>
          <p:cNvSpPr>
            <a:spLocks noGrp="1"/>
          </p:cNvSpPr>
          <p:nvPr>
            <p:ph idx="1"/>
          </p:nvPr>
        </p:nvSpPr>
        <p:spPr/>
        <p:txBody>
          <a:bodyPr/>
          <a:lstStyle>
            <a:lvl4pPr marL="685800" indent="-231775">
              <a:defRPr/>
            </a:lvl4pPr>
            <a:lvl5pPr marL="914400" indent="-2286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Slide Number Placeholder 5"/>
          <p:cNvSpPr>
            <a:spLocks noGrp="1"/>
          </p:cNvSpPr>
          <p:nvPr>
            <p:ph type="sldNum" sz="quarter" idx="12"/>
          </p:nvPr>
        </p:nvSpPr>
        <p:spPr/>
        <p:txBody>
          <a:bodyPr/>
          <a:lstStyle/>
          <a:p>
            <a:fld id="{E633FACB-E57B-4CDC-9F3B-D7F03E444374}" type="slidenum">
              <a:rPr lang="en-CA" smtClean="0"/>
              <a:t>‹#›</a:t>
            </a:fld>
            <a:endParaRPr lang="en-CA" dirty="0"/>
          </a:p>
        </p:txBody>
      </p:sp>
      <p:sp>
        <p:nvSpPr>
          <p:cNvPr id="10" name="Footer Placeholder 4"/>
          <p:cNvSpPr>
            <a:spLocks noGrp="1"/>
          </p:cNvSpPr>
          <p:nvPr>
            <p:ph type="ftr" sz="quarter" idx="3"/>
          </p:nvPr>
        </p:nvSpPr>
        <p:spPr>
          <a:xfrm>
            <a:off x="228599"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5" name="Text Placeholder 4"/>
          <p:cNvSpPr>
            <a:spLocks noGrp="1"/>
          </p:cNvSpPr>
          <p:nvPr>
            <p:ph type="body" sz="quarter" idx="13" hasCustomPrompt="1"/>
          </p:nvPr>
        </p:nvSpPr>
        <p:spPr>
          <a:xfrm>
            <a:off x="228598" y="4709160"/>
            <a:ext cx="7543800" cy="184666"/>
          </a:xfrm>
        </p:spPr>
        <p:txBody>
          <a:bodyPr wrap="square" lIns="0" tIns="0" rIns="0" bIns="0" anchor="b" anchorCtr="0"/>
          <a:lstStyle>
            <a:lvl1pPr marL="171450" indent="-171450">
              <a:spcBef>
                <a:spcPts val="0"/>
              </a:spcBef>
              <a:spcAft>
                <a:spcPts val="0"/>
              </a:spcAft>
              <a:defRPr sz="1200" b="0">
                <a:solidFill>
                  <a:schemeClr val="tx1"/>
                </a:solidFill>
              </a:defRPr>
            </a:lvl1pPr>
          </a:lstStyle>
          <a:p>
            <a:pPr lvl="0"/>
            <a:r>
              <a:rPr lang="en-US" dirty="0" smtClean="0"/>
              <a:t>Click to add footnote</a:t>
            </a:r>
            <a:endParaRPr lang="en-US" dirty="0"/>
          </a:p>
        </p:txBody>
      </p:sp>
    </p:spTree>
    <p:extLst>
      <p:ext uri="{BB962C8B-B14F-4D97-AF65-F5344CB8AC3E}">
        <p14:creationId xmlns:p14="http://schemas.microsoft.com/office/powerpoint/2010/main" val="36152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5" name="Slide Number Placeholder 4"/>
          <p:cNvSpPr>
            <a:spLocks noGrp="1"/>
          </p:cNvSpPr>
          <p:nvPr>
            <p:ph type="sldNum" sz="quarter" idx="12"/>
          </p:nvPr>
        </p:nvSpPr>
        <p:spPr/>
        <p:txBody>
          <a:bodyPr/>
          <a:lstStyle/>
          <a:p>
            <a:fld id="{E633FACB-E57B-4CDC-9F3B-D7F03E444374}" type="slidenum">
              <a:rPr lang="en-CA" smtClean="0"/>
              <a:t>‹#›</a:t>
            </a:fld>
            <a:endParaRPr lang="en-CA" dirty="0"/>
          </a:p>
        </p:txBody>
      </p:sp>
      <p:sp>
        <p:nvSpPr>
          <p:cNvPr id="10"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4" name="Text Placeholder 3"/>
          <p:cNvSpPr>
            <a:spLocks noGrp="1"/>
          </p:cNvSpPr>
          <p:nvPr>
            <p:ph type="body" sz="quarter" idx="14"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882225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cstate="print">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6" name="Text Placeholder 7"/>
          <p:cNvSpPr>
            <a:spLocks noGrp="1"/>
          </p:cNvSpPr>
          <p:nvPr>
            <p:ph type="body" sz="quarter" idx="13" hasCustomPrompt="1"/>
          </p:nvPr>
        </p:nvSpPr>
        <p:spPr>
          <a:xfrm>
            <a:off x="228600" y="2805112"/>
            <a:ext cx="8686800" cy="815608"/>
          </a:xfrm>
        </p:spPr>
        <p:txBody>
          <a:bodyPr lIns="0" tIns="0" rIns="0" bIns="0"/>
          <a:lstStyle>
            <a:lvl1pPr>
              <a:spcBef>
                <a:spcPts val="0"/>
              </a:spcBef>
              <a:spcAft>
                <a:spcPts val="0"/>
              </a:spcAft>
              <a:defRPr sz="2800" baseline="0"/>
            </a:lvl1pPr>
            <a:lvl2pPr marL="0" indent="0">
              <a:spcBef>
                <a:spcPts val="600"/>
              </a:spcBef>
              <a:spcAft>
                <a:spcPts val="0"/>
              </a:spcAft>
              <a:buNone/>
              <a:defRPr sz="2000" baseline="0">
                <a:solidFill>
                  <a:srgbClr val="6E6E6E"/>
                </a:solidFill>
              </a:defRPr>
            </a:lvl2pPr>
          </a:lstStyle>
          <a:p>
            <a:pPr lvl="0"/>
            <a:r>
              <a:rPr lang="en-US" dirty="0" smtClean="0"/>
              <a:t>Click to add Title</a:t>
            </a:r>
          </a:p>
          <a:p>
            <a:pPr lvl="1"/>
            <a:r>
              <a:rPr lang="en-US" dirty="0" smtClean="0"/>
              <a:t>Click to add Subtitle</a:t>
            </a:r>
            <a:endParaRPr lang="en-US" dirty="0"/>
          </a:p>
        </p:txBody>
      </p:sp>
    </p:spTree>
    <p:extLst>
      <p:ext uri="{BB962C8B-B14F-4D97-AF65-F5344CB8AC3E}">
        <p14:creationId xmlns:p14="http://schemas.microsoft.com/office/powerpoint/2010/main" val="10210656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dirty="0"/>
          </a:p>
        </p:txBody>
      </p:sp>
      <p:sp>
        <p:nvSpPr>
          <p:cNvPr id="3" name="Content Placeholder 2"/>
          <p:cNvSpPr>
            <a:spLocks noGrp="1"/>
          </p:cNvSpPr>
          <p:nvPr>
            <p:ph sz="half" idx="1"/>
          </p:nvPr>
        </p:nvSpPr>
        <p:spPr>
          <a:xfrm>
            <a:off x="228600" y="1051560"/>
            <a:ext cx="4270248" cy="1423467"/>
          </a:xfrm>
        </p:spPr>
        <p:txBody>
          <a:bodyPr/>
          <a:lstStyle>
            <a:lvl1pPr>
              <a:defRPr sz="1800"/>
            </a:lvl1pPr>
            <a:lvl2pPr>
              <a:defRPr sz="1300"/>
            </a:lvl2pPr>
            <a:lvl3pPr>
              <a:defRPr sz="1300"/>
            </a:lvl3pPr>
            <a:lvl4pPr>
              <a:defRPr sz="1300"/>
            </a:lvl4pPr>
            <a:lvl5pPr>
              <a:defRPr sz="13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5152" y="1051560"/>
            <a:ext cx="4270248" cy="1423467"/>
          </a:xfrm>
        </p:spPr>
        <p:txBody>
          <a:bodyPr/>
          <a:lstStyle>
            <a:lvl1pPr>
              <a:defRPr sz="1800"/>
            </a:lvl1pPr>
            <a:lvl2pPr>
              <a:defRPr sz="1300"/>
            </a:lvl2pPr>
            <a:lvl3pPr>
              <a:defRPr sz="1300"/>
            </a:lvl3pPr>
            <a:lvl4pPr>
              <a:defRPr sz="1300"/>
            </a:lvl4pPr>
            <a:lvl5pPr>
              <a:defRPr sz="13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7" name="Slide Number Placeholder 6"/>
          <p:cNvSpPr>
            <a:spLocks noGrp="1"/>
          </p:cNvSpPr>
          <p:nvPr>
            <p:ph type="sldNum" sz="quarter" idx="12"/>
          </p:nvPr>
        </p:nvSpPr>
        <p:spPr/>
        <p:txBody>
          <a:bodyPr/>
          <a:lstStyle/>
          <a:p>
            <a:fld id="{E633FACB-E57B-4CDC-9F3B-D7F03E444374}" type="slidenum">
              <a:rPr lang="en-CA" smtClean="0"/>
              <a:t>‹#›</a:t>
            </a:fld>
            <a:endParaRPr lang="en-CA" dirty="0"/>
          </a:p>
        </p:txBody>
      </p:sp>
      <p:sp>
        <p:nvSpPr>
          <p:cNvPr id="11"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6" name="Text Placeholder 5"/>
          <p:cNvSpPr>
            <a:spLocks noGrp="1"/>
          </p:cNvSpPr>
          <p:nvPr>
            <p:ph type="body" sz="quarter" idx="14"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3131826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ombstones_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CA"/>
          </a:p>
        </p:txBody>
      </p:sp>
      <p:sp>
        <p:nvSpPr>
          <p:cNvPr id="3" name="Content Placeholder 2"/>
          <p:cNvSpPr>
            <a:spLocks noGrp="1"/>
          </p:cNvSpPr>
          <p:nvPr>
            <p:ph idx="1"/>
          </p:nvPr>
        </p:nvSpPr>
        <p:spPr>
          <a:xfrm>
            <a:off x="228600" y="1051560"/>
            <a:ext cx="8686800" cy="307777"/>
          </a:xfrm>
        </p:spPr>
        <p:txBody>
          <a:bodyPr/>
          <a:lstStyle>
            <a:lvl4pPr marL="685800" indent="-231775">
              <a:defRPr/>
            </a:lvl4pPr>
            <a:lvl5pPr marL="914400" indent="-228600">
              <a:defRPr/>
            </a:lvl5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E633FACB-E57B-4CDC-9F3B-D7F03E444374}" type="slidenum">
              <a:rPr lang="en-CA" smtClean="0"/>
              <a:t>‹#›</a:t>
            </a:fld>
            <a:endParaRPr lang="en-CA" dirty="0"/>
          </a:p>
        </p:txBody>
      </p:sp>
      <p:sp>
        <p:nvSpPr>
          <p:cNvPr id="10"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7" name="Text Placeholder 14"/>
          <p:cNvSpPr>
            <a:spLocks noGrp="1"/>
          </p:cNvSpPr>
          <p:nvPr>
            <p:ph type="body" sz="quarter" idx="15" hasCustomPrompt="1"/>
          </p:nvPr>
        </p:nvSpPr>
        <p:spPr>
          <a:xfrm>
            <a:off x="534924" y="1554480"/>
            <a:ext cx="1901952"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8" name="Text Placeholder 14"/>
          <p:cNvSpPr>
            <a:spLocks noGrp="1"/>
          </p:cNvSpPr>
          <p:nvPr>
            <p:ph type="body" sz="quarter" idx="18" hasCustomPrompt="1"/>
          </p:nvPr>
        </p:nvSpPr>
        <p:spPr>
          <a:xfrm>
            <a:off x="6670548" y="1554480"/>
            <a:ext cx="1901952"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9" name="Text Placeholder 14"/>
          <p:cNvSpPr>
            <a:spLocks noGrp="1"/>
          </p:cNvSpPr>
          <p:nvPr>
            <p:ph type="body" sz="quarter" idx="19" hasCustomPrompt="1"/>
          </p:nvPr>
        </p:nvSpPr>
        <p:spPr>
          <a:xfrm>
            <a:off x="2580132" y="1554480"/>
            <a:ext cx="1901952"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1" name="Text Placeholder 14"/>
          <p:cNvSpPr>
            <a:spLocks noGrp="1"/>
          </p:cNvSpPr>
          <p:nvPr>
            <p:ph type="body" sz="quarter" idx="20" hasCustomPrompt="1"/>
          </p:nvPr>
        </p:nvSpPr>
        <p:spPr>
          <a:xfrm>
            <a:off x="4625340" y="1554480"/>
            <a:ext cx="1901952"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2" name="Text Placeholder 11"/>
          <p:cNvSpPr>
            <a:spLocks noGrp="1"/>
          </p:cNvSpPr>
          <p:nvPr>
            <p:ph type="body" sz="quarter" idx="21"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922088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mbstones_5">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CA"/>
          </a:p>
        </p:txBody>
      </p:sp>
      <p:sp>
        <p:nvSpPr>
          <p:cNvPr id="3" name="Content Placeholder 2"/>
          <p:cNvSpPr>
            <a:spLocks noGrp="1"/>
          </p:cNvSpPr>
          <p:nvPr>
            <p:ph idx="1"/>
          </p:nvPr>
        </p:nvSpPr>
        <p:spPr>
          <a:xfrm>
            <a:off x="228600" y="1051560"/>
            <a:ext cx="8686800" cy="307777"/>
          </a:xfrm>
        </p:spPr>
        <p:txBody>
          <a:bodyPr/>
          <a:lstStyle>
            <a:lvl4pPr marL="685800" indent="-231775">
              <a:defRPr/>
            </a:lvl4pPr>
            <a:lvl5pPr marL="914400" indent="-228600">
              <a:defRPr/>
            </a:lvl5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E633FACB-E57B-4CDC-9F3B-D7F03E444374}" type="slidenum">
              <a:rPr lang="en-CA" smtClean="0"/>
              <a:t>‹#›</a:t>
            </a:fld>
            <a:endParaRPr lang="en-CA" dirty="0"/>
          </a:p>
        </p:txBody>
      </p:sp>
      <p:sp>
        <p:nvSpPr>
          <p:cNvPr id="10"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12" name="Text Placeholder 14"/>
          <p:cNvSpPr>
            <a:spLocks noGrp="1"/>
          </p:cNvSpPr>
          <p:nvPr>
            <p:ph type="body" sz="quarter" idx="15" hasCustomPrompt="1"/>
          </p:nvPr>
        </p:nvSpPr>
        <p:spPr>
          <a:xfrm>
            <a:off x="295275"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3" name="Text Placeholder 14"/>
          <p:cNvSpPr>
            <a:spLocks noGrp="1"/>
          </p:cNvSpPr>
          <p:nvPr>
            <p:ph type="body" sz="quarter" idx="18" hasCustomPrompt="1"/>
          </p:nvPr>
        </p:nvSpPr>
        <p:spPr>
          <a:xfrm>
            <a:off x="5501925"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4" name="Text Placeholder 14"/>
          <p:cNvSpPr>
            <a:spLocks noGrp="1"/>
          </p:cNvSpPr>
          <p:nvPr>
            <p:ph type="body" sz="quarter" idx="19" hasCustomPrompt="1"/>
          </p:nvPr>
        </p:nvSpPr>
        <p:spPr>
          <a:xfrm>
            <a:off x="2030825"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5" name="Text Placeholder 14"/>
          <p:cNvSpPr>
            <a:spLocks noGrp="1"/>
          </p:cNvSpPr>
          <p:nvPr>
            <p:ph type="body" sz="quarter" idx="20" hasCustomPrompt="1"/>
          </p:nvPr>
        </p:nvSpPr>
        <p:spPr>
          <a:xfrm>
            <a:off x="3766375"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6" name="Text Placeholder 14"/>
          <p:cNvSpPr>
            <a:spLocks noGrp="1"/>
          </p:cNvSpPr>
          <p:nvPr>
            <p:ph type="body" sz="quarter" idx="25" hasCustomPrompt="1"/>
          </p:nvPr>
        </p:nvSpPr>
        <p:spPr>
          <a:xfrm>
            <a:off x="7237476"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7" name="Text Placeholder 6"/>
          <p:cNvSpPr>
            <a:spLocks noGrp="1"/>
          </p:cNvSpPr>
          <p:nvPr>
            <p:ph type="body" sz="quarter" idx="26"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665261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955280" cy="590550"/>
          </a:xfrm>
        </p:spPr>
        <p:txBody>
          <a:bodyPr vert="horz" lIns="91440" tIns="45720" rIns="45720" bIns="45720" rtlCol="0" anchor="ctr" anchorCtr="0">
            <a:noAutofit/>
          </a:bodyPr>
          <a:lstStyle>
            <a:lvl1pPr>
              <a:defRPr lang="en-CA" dirty="0"/>
            </a:lvl1pPr>
          </a:lstStyle>
          <a:p>
            <a:pPr lvl="0"/>
            <a:r>
              <a:rPr lang="en-US" smtClean="0"/>
              <a:t>Click to edit Master title style</a:t>
            </a:r>
            <a:endParaRPr lang="en-CA" dirty="0"/>
          </a:p>
        </p:txBody>
      </p:sp>
      <p:sp>
        <p:nvSpPr>
          <p:cNvPr id="10"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8" name="TextBox 7"/>
          <p:cNvSpPr txBox="1"/>
          <p:nvPr userDrawn="1"/>
        </p:nvSpPr>
        <p:spPr>
          <a:xfrm>
            <a:off x="6610350" y="1051560"/>
            <a:ext cx="2295525" cy="3074670"/>
          </a:xfrm>
          <a:prstGeom prst="rect">
            <a:avLst/>
          </a:prstGeom>
          <a:noFill/>
        </p:spPr>
        <p:txBody>
          <a:bodyPr wrap="square" lIns="91440" tIns="45720" rIns="0" bIns="45720" rtlCol="0" anchor="t" anchorCtr="0">
            <a:noAutofit/>
          </a:bodyPr>
          <a:lstStyle/>
          <a:p>
            <a:pPr algn="just" eaLnBrk="1" hangingPunct="1">
              <a:spcAft>
                <a:spcPts val="300"/>
              </a:spcAft>
              <a:buSzTx/>
            </a:pPr>
            <a:r>
              <a:rPr lang="en-US" sz="900" dirty="0" smtClean="0">
                <a:solidFill>
                  <a:srgbClr val="000000"/>
                </a:solidFill>
                <a:latin typeface="+mj-lt"/>
              </a:rPr>
              <a:t>CIBC World Markets Inc. is a legal entity name. CIBC Capital Markets is a trademark brand name under which different legal entities provide different services under this umbrella brand. Products and/or services offered through CIBC Capital Markets include products and/or services offered by the Canadian Imperial Bank of Commerce, the parent bank of CIBC World Markets Inc. and various other subsidiaries of the Canadian Imperial Bank of Commerce. CIBC World Markets Inc. is a member of the Canadian Investor Protection Fund and the Investment Industry Regulatory Organization of Canada. CIBC World Markets Corp. is a member of the Financial Industry Regulatory Authority. </a:t>
            </a:r>
          </a:p>
          <a:p>
            <a:pPr algn="just" eaLnBrk="1" hangingPunct="1">
              <a:spcAft>
                <a:spcPts val="300"/>
              </a:spcAft>
              <a:buSzTx/>
            </a:pPr>
            <a:r>
              <a:rPr lang="en-US" sz="900" dirty="0" smtClean="0">
                <a:solidFill>
                  <a:srgbClr val="000000"/>
                </a:solidFill>
                <a:latin typeface="+mj-lt"/>
              </a:rPr>
              <a:t>CIBC Capital Markets and the CIBC Cube Design are trademarks of CIBC, used under license by CIBC World Markets Inc. </a:t>
            </a:r>
          </a:p>
        </p:txBody>
      </p:sp>
      <p:cxnSp>
        <p:nvCxnSpPr>
          <p:cNvPr id="11" name="Straight Connector 10"/>
          <p:cNvCxnSpPr/>
          <p:nvPr userDrawn="1"/>
        </p:nvCxnSpPr>
        <p:spPr>
          <a:xfrm>
            <a:off x="6613398" y="1051560"/>
            <a:ext cx="0" cy="306324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0" hasCustomPrompt="1"/>
          </p:nvPr>
        </p:nvSpPr>
        <p:spPr>
          <a:xfrm>
            <a:off x="228600" y="1051560"/>
            <a:ext cx="6248400" cy="276999"/>
          </a:xfrm>
        </p:spPr>
        <p:txBody>
          <a:bodyPr/>
          <a:lstStyle>
            <a:lvl1pPr marL="342900" indent="-342900">
              <a:spcBef>
                <a:spcPts val="0"/>
              </a:spcBef>
              <a:buFont typeface="+mj-lt"/>
              <a:buAutoNum type="arabicPeriod"/>
              <a:defRPr sz="1800"/>
            </a:lvl1pPr>
          </a:lstStyle>
          <a:p>
            <a:pPr lvl="0"/>
            <a:r>
              <a:rPr lang="en-US" dirty="0" smtClean="0"/>
              <a:t>Click to add Table of Contents</a:t>
            </a:r>
            <a:endParaRPr lang="en-CA" dirty="0"/>
          </a:p>
        </p:txBody>
      </p:sp>
      <p:sp>
        <p:nvSpPr>
          <p:cNvPr id="4" name="Text Placeholder 3"/>
          <p:cNvSpPr>
            <a:spLocks noGrp="1"/>
          </p:cNvSpPr>
          <p:nvPr>
            <p:ph type="body" sz="quarter" idx="11"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27684563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ac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5" name="Slide Number Placeholder 4"/>
          <p:cNvSpPr>
            <a:spLocks noGrp="1"/>
          </p:cNvSpPr>
          <p:nvPr>
            <p:ph type="sldNum" sz="quarter" idx="12"/>
          </p:nvPr>
        </p:nvSpPr>
        <p:spPr/>
        <p:txBody>
          <a:bodyPr/>
          <a:lstStyle/>
          <a:p>
            <a:fld id="{E633FACB-E57B-4CDC-9F3B-D7F03E444374}" type="slidenum">
              <a:rPr lang="en-CA" smtClean="0"/>
              <a:t>‹#›</a:t>
            </a:fld>
            <a:endParaRPr lang="en-CA" dirty="0"/>
          </a:p>
        </p:txBody>
      </p:sp>
      <p:sp>
        <p:nvSpPr>
          <p:cNvPr id="7" name="Text Placeholder 10"/>
          <p:cNvSpPr>
            <a:spLocks noGrp="1"/>
          </p:cNvSpPr>
          <p:nvPr>
            <p:ph type="body" sz="quarter" idx="10" hasCustomPrompt="1"/>
          </p:nvPr>
        </p:nvSpPr>
        <p:spPr>
          <a:xfrm>
            <a:off x="228599" y="1572815"/>
            <a:ext cx="2185416" cy="923330"/>
          </a:xfrm>
        </p:spPr>
        <p:txBody>
          <a:bodyPr/>
          <a:lstStyle>
            <a:lvl1pPr>
              <a:spcBef>
                <a:spcPts val="0"/>
              </a:spcBef>
              <a:spcAft>
                <a:spcPts val="0"/>
              </a:spcAft>
              <a:defRPr sz="1200" b="0">
                <a:solidFill>
                  <a:schemeClr val="tx1"/>
                </a:solidFill>
              </a:defRPr>
            </a:lvl1pPr>
            <a:lvl2pPr marL="0" indent="0">
              <a:spcBef>
                <a:spcPts val="72"/>
              </a:spcBef>
              <a:spcAft>
                <a:spcPts val="72"/>
              </a:spcAft>
              <a:buNone/>
              <a:defRPr sz="900"/>
            </a:lvl2pPr>
            <a:lvl3pPr marL="0" indent="0">
              <a:spcBef>
                <a:spcPts val="72"/>
              </a:spcBef>
              <a:spcAft>
                <a:spcPts val="72"/>
              </a:spcAft>
              <a:buNone/>
              <a:defRPr sz="900" baseline="0"/>
            </a:lvl3pPr>
            <a:lvl4pPr marL="0" indent="0">
              <a:spcBef>
                <a:spcPts val="72"/>
              </a:spcBef>
              <a:spcAft>
                <a:spcPts val="72"/>
              </a:spcAft>
              <a:buNone/>
              <a:defRPr sz="900"/>
            </a:lvl4pPr>
            <a:lvl5pPr marL="0" indent="0">
              <a:spcBef>
                <a:spcPts val="72"/>
              </a:spcBef>
              <a:spcAft>
                <a:spcPts val="72"/>
              </a:spcAft>
              <a:buNone/>
              <a:defRPr sz="900"/>
            </a:lvl5pPr>
          </a:lstStyle>
          <a:p>
            <a:pPr lvl="0"/>
            <a:r>
              <a:rPr lang="en-US" dirty="0" smtClean="0"/>
              <a:t>[Name]</a:t>
            </a:r>
          </a:p>
          <a:p>
            <a:pPr lvl="0"/>
            <a:r>
              <a:rPr lang="en-US" dirty="0" smtClean="0"/>
              <a:t>[Title]</a:t>
            </a:r>
          </a:p>
          <a:p>
            <a:pPr lvl="0"/>
            <a:r>
              <a:rPr lang="en-US" dirty="0" smtClean="0"/>
              <a:t>[Line of Business]</a:t>
            </a:r>
          </a:p>
          <a:p>
            <a:pPr lvl="0"/>
            <a:r>
              <a:rPr lang="en-US" dirty="0" smtClean="0"/>
              <a:t>[Phone#]</a:t>
            </a:r>
          </a:p>
          <a:p>
            <a:pPr lvl="0"/>
            <a:r>
              <a:rPr lang="en-US" dirty="0" smtClean="0"/>
              <a:t>[email]</a:t>
            </a:r>
          </a:p>
        </p:txBody>
      </p:sp>
      <p:sp>
        <p:nvSpPr>
          <p:cNvPr id="8" name="Text Placeholder 10"/>
          <p:cNvSpPr>
            <a:spLocks noGrp="1"/>
          </p:cNvSpPr>
          <p:nvPr>
            <p:ph type="body" sz="quarter" idx="11" hasCustomPrompt="1"/>
          </p:nvPr>
        </p:nvSpPr>
        <p:spPr>
          <a:xfrm>
            <a:off x="2395727" y="1572815"/>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9" name="Text Placeholder 10"/>
          <p:cNvSpPr>
            <a:spLocks noGrp="1"/>
          </p:cNvSpPr>
          <p:nvPr>
            <p:ph type="body" sz="quarter" idx="14" hasCustomPrompt="1"/>
          </p:nvPr>
        </p:nvSpPr>
        <p:spPr>
          <a:xfrm>
            <a:off x="4562855" y="1572815"/>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10" name="Text Placeholder 10"/>
          <p:cNvSpPr>
            <a:spLocks noGrp="1"/>
          </p:cNvSpPr>
          <p:nvPr>
            <p:ph type="body" sz="quarter" idx="15" hasCustomPrompt="1"/>
          </p:nvPr>
        </p:nvSpPr>
        <p:spPr>
          <a:xfrm>
            <a:off x="228600" y="2639020"/>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11" name="Text Placeholder 10"/>
          <p:cNvSpPr>
            <a:spLocks noGrp="1"/>
          </p:cNvSpPr>
          <p:nvPr>
            <p:ph type="body" sz="quarter" idx="16" hasCustomPrompt="1"/>
          </p:nvPr>
        </p:nvSpPr>
        <p:spPr>
          <a:xfrm>
            <a:off x="2395728" y="2639020"/>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12" name="Text Placeholder 10"/>
          <p:cNvSpPr>
            <a:spLocks noGrp="1"/>
          </p:cNvSpPr>
          <p:nvPr>
            <p:ph type="body" sz="quarter" idx="17" hasCustomPrompt="1"/>
          </p:nvPr>
        </p:nvSpPr>
        <p:spPr>
          <a:xfrm>
            <a:off x="4562856" y="2639020"/>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17"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1">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22" name="Text Placeholder 10"/>
          <p:cNvSpPr>
            <a:spLocks noGrp="1"/>
          </p:cNvSpPr>
          <p:nvPr>
            <p:ph type="body" sz="quarter" idx="18" hasCustomPrompt="1"/>
          </p:nvPr>
        </p:nvSpPr>
        <p:spPr>
          <a:xfrm>
            <a:off x="6729984" y="1572815"/>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23" name="Text Placeholder 10"/>
          <p:cNvSpPr>
            <a:spLocks noGrp="1"/>
          </p:cNvSpPr>
          <p:nvPr>
            <p:ph type="body" sz="quarter" idx="19" hasCustomPrompt="1"/>
          </p:nvPr>
        </p:nvSpPr>
        <p:spPr>
          <a:xfrm>
            <a:off x="6729984" y="2639020"/>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4" name="Text Placeholder 3"/>
          <p:cNvSpPr>
            <a:spLocks noGrp="1"/>
          </p:cNvSpPr>
          <p:nvPr>
            <p:ph type="body" sz="quarter" idx="20"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2893122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CA"/>
          </a:p>
        </p:txBody>
      </p:sp>
      <p:sp>
        <p:nvSpPr>
          <p:cNvPr id="3" name="Content Placeholder 2"/>
          <p:cNvSpPr>
            <a:spLocks noGrp="1"/>
          </p:cNvSpPr>
          <p:nvPr>
            <p:ph idx="1"/>
          </p:nvPr>
        </p:nvSpPr>
        <p:spPr/>
        <p:txBody>
          <a:bodyPr/>
          <a:lstStyle>
            <a:lvl4pPr marL="685800" indent="-231775">
              <a:defRPr/>
            </a:lvl4pPr>
            <a:lvl5pPr marL="914400" indent="-2286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Slide Number Placeholder 5"/>
          <p:cNvSpPr>
            <a:spLocks noGrp="1"/>
          </p:cNvSpPr>
          <p:nvPr>
            <p:ph type="sldNum" sz="quarter" idx="12"/>
          </p:nvPr>
        </p:nvSpPr>
        <p:spPr/>
        <p:txBody>
          <a:bodyPr/>
          <a:lstStyle/>
          <a:p>
            <a:fld id="{E633FACB-E57B-4CDC-9F3B-D7F03E444374}" type="slidenum">
              <a:rPr lang="en-CA" smtClean="0"/>
              <a:t>‹#›</a:t>
            </a:fld>
            <a:endParaRPr lang="en-CA" dirty="0"/>
          </a:p>
        </p:txBody>
      </p:sp>
      <p:sp>
        <p:nvSpPr>
          <p:cNvPr id="10" name="Footer Placeholder 4"/>
          <p:cNvSpPr>
            <a:spLocks noGrp="1"/>
          </p:cNvSpPr>
          <p:nvPr>
            <p:ph type="ftr" sz="quarter" idx="3"/>
          </p:nvPr>
        </p:nvSpPr>
        <p:spPr>
          <a:xfrm>
            <a:off x="228599"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5" name="Text Placeholder 4"/>
          <p:cNvSpPr>
            <a:spLocks noGrp="1"/>
          </p:cNvSpPr>
          <p:nvPr>
            <p:ph type="body" sz="quarter" idx="13" hasCustomPrompt="1"/>
          </p:nvPr>
        </p:nvSpPr>
        <p:spPr>
          <a:xfrm>
            <a:off x="228598" y="4709160"/>
            <a:ext cx="7543800" cy="184666"/>
          </a:xfrm>
        </p:spPr>
        <p:txBody>
          <a:bodyPr wrap="square" lIns="0" tIns="0" rIns="0" bIns="0" anchor="b" anchorCtr="0"/>
          <a:lstStyle>
            <a:lvl1pPr marL="171450" indent="-171450">
              <a:spcBef>
                <a:spcPts val="0"/>
              </a:spcBef>
              <a:spcAft>
                <a:spcPts val="0"/>
              </a:spcAft>
              <a:defRPr sz="1200" b="0">
                <a:solidFill>
                  <a:schemeClr val="tx1"/>
                </a:solidFill>
              </a:defRPr>
            </a:lvl1pPr>
          </a:lstStyle>
          <a:p>
            <a:pPr lvl="0"/>
            <a:r>
              <a:rPr lang="en-US" dirty="0" smtClean="0"/>
              <a:t>Click to add footnote</a:t>
            </a:r>
            <a:endParaRPr lang="en-US" dirty="0"/>
          </a:p>
        </p:txBody>
      </p:sp>
    </p:spTree>
    <p:extLst>
      <p:ext uri="{BB962C8B-B14F-4D97-AF65-F5344CB8AC3E}">
        <p14:creationId xmlns:p14="http://schemas.microsoft.com/office/powerpoint/2010/main" val="2594723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5" name="Slide Number Placeholder 4"/>
          <p:cNvSpPr>
            <a:spLocks noGrp="1"/>
          </p:cNvSpPr>
          <p:nvPr>
            <p:ph type="sldNum" sz="quarter" idx="12"/>
          </p:nvPr>
        </p:nvSpPr>
        <p:spPr/>
        <p:txBody>
          <a:bodyPr/>
          <a:lstStyle/>
          <a:p>
            <a:fld id="{E633FACB-E57B-4CDC-9F3B-D7F03E444374}" type="slidenum">
              <a:rPr lang="en-CA" smtClean="0"/>
              <a:t>‹#›</a:t>
            </a:fld>
            <a:endParaRPr lang="en-CA" dirty="0"/>
          </a:p>
        </p:txBody>
      </p:sp>
      <p:sp>
        <p:nvSpPr>
          <p:cNvPr id="10"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4" name="Text Placeholder 3"/>
          <p:cNvSpPr>
            <a:spLocks noGrp="1"/>
          </p:cNvSpPr>
          <p:nvPr>
            <p:ph type="body" sz="quarter" idx="14"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1220414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cstate="print">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6" name="Text Placeholder 7"/>
          <p:cNvSpPr>
            <a:spLocks noGrp="1"/>
          </p:cNvSpPr>
          <p:nvPr>
            <p:ph type="body" sz="quarter" idx="13" hasCustomPrompt="1"/>
          </p:nvPr>
        </p:nvSpPr>
        <p:spPr>
          <a:xfrm>
            <a:off x="228600" y="2805112"/>
            <a:ext cx="8686800" cy="815608"/>
          </a:xfrm>
        </p:spPr>
        <p:txBody>
          <a:bodyPr lIns="0" tIns="0" rIns="0" bIns="0"/>
          <a:lstStyle>
            <a:lvl1pPr>
              <a:spcBef>
                <a:spcPts val="0"/>
              </a:spcBef>
              <a:spcAft>
                <a:spcPts val="0"/>
              </a:spcAft>
              <a:defRPr sz="2800" baseline="0"/>
            </a:lvl1pPr>
            <a:lvl2pPr marL="0" indent="0">
              <a:spcBef>
                <a:spcPts val="600"/>
              </a:spcBef>
              <a:spcAft>
                <a:spcPts val="0"/>
              </a:spcAft>
              <a:buNone/>
              <a:defRPr sz="2000" baseline="0">
                <a:solidFill>
                  <a:srgbClr val="6E6E6E"/>
                </a:solidFill>
              </a:defRPr>
            </a:lvl2pPr>
          </a:lstStyle>
          <a:p>
            <a:pPr lvl="0"/>
            <a:r>
              <a:rPr lang="en-US" dirty="0" smtClean="0"/>
              <a:t>Click to add Title</a:t>
            </a:r>
          </a:p>
          <a:p>
            <a:pPr lvl="1"/>
            <a:r>
              <a:rPr lang="en-US" dirty="0" smtClean="0"/>
              <a:t>Click to add Subtitle</a:t>
            </a:r>
            <a:endParaRPr lang="en-US" dirty="0"/>
          </a:p>
        </p:txBody>
      </p:sp>
    </p:spTree>
    <p:extLst>
      <p:ext uri="{BB962C8B-B14F-4D97-AF65-F5344CB8AC3E}">
        <p14:creationId xmlns:p14="http://schemas.microsoft.com/office/powerpoint/2010/main" val="2278941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dirty="0"/>
          </a:p>
        </p:txBody>
      </p:sp>
      <p:sp>
        <p:nvSpPr>
          <p:cNvPr id="3" name="Content Placeholder 2"/>
          <p:cNvSpPr>
            <a:spLocks noGrp="1"/>
          </p:cNvSpPr>
          <p:nvPr>
            <p:ph sz="half" idx="1"/>
          </p:nvPr>
        </p:nvSpPr>
        <p:spPr>
          <a:xfrm>
            <a:off x="228600" y="1051560"/>
            <a:ext cx="4270248" cy="1423467"/>
          </a:xfrm>
        </p:spPr>
        <p:txBody>
          <a:bodyPr/>
          <a:lstStyle>
            <a:lvl1pPr>
              <a:defRPr sz="1800"/>
            </a:lvl1pPr>
            <a:lvl2pPr>
              <a:defRPr sz="1300"/>
            </a:lvl2pPr>
            <a:lvl3pPr>
              <a:defRPr sz="1300"/>
            </a:lvl3pPr>
            <a:lvl4pPr>
              <a:defRPr sz="1300"/>
            </a:lvl4pPr>
            <a:lvl5pPr>
              <a:defRPr sz="13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5152" y="1051560"/>
            <a:ext cx="4270248" cy="1423467"/>
          </a:xfrm>
        </p:spPr>
        <p:txBody>
          <a:bodyPr/>
          <a:lstStyle>
            <a:lvl1pPr>
              <a:defRPr sz="1800"/>
            </a:lvl1pPr>
            <a:lvl2pPr>
              <a:defRPr sz="1300"/>
            </a:lvl2pPr>
            <a:lvl3pPr>
              <a:defRPr sz="1300"/>
            </a:lvl3pPr>
            <a:lvl4pPr>
              <a:defRPr sz="1300"/>
            </a:lvl4pPr>
            <a:lvl5pPr>
              <a:defRPr sz="13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7" name="Slide Number Placeholder 6"/>
          <p:cNvSpPr>
            <a:spLocks noGrp="1"/>
          </p:cNvSpPr>
          <p:nvPr>
            <p:ph type="sldNum" sz="quarter" idx="12"/>
          </p:nvPr>
        </p:nvSpPr>
        <p:spPr/>
        <p:txBody>
          <a:bodyPr/>
          <a:lstStyle/>
          <a:p>
            <a:fld id="{E633FACB-E57B-4CDC-9F3B-D7F03E444374}" type="slidenum">
              <a:rPr lang="en-CA" smtClean="0"/>
              <a:t>‹#›</a:t>
            </a:fld>
            <a:endParaRPr lang="en-CA" dirty="0"/>
          </a:p>
        </p:txBody>
      </p:sp>
      <p:sp>
        <p:nvSpPr>
          <p:cNvPr id="11"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6" name="Text Placeholder 5"/>
          <p:cNvSpPr>
            <a:spLocks noGrp="1"/>
          </p:cNvSpPr>
          <p:nvPr>
            <p:ph type="body" sz="quarter" idx="14"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1232293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mbstones_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CA"/>
          </a:p>
        </p:txBody>
      </p:sp>
      <p:sp>
        <p:nvSpPr>
          <p:cNvPr id="3" name="Content Placeholder 2"/>
          <p:cNvSpPr>
            <a:spLocks noGrp="1"/>
          </p:cNvSpPr>
          <p:nvPr>
            <p:ph idx="1"/>
          </p:nvPr>
        </p:nvSpPr>
        <p:spPr>
          <a:xfrm>
            <a:off x="228600" y="1051560"/>
            <a:ext cx="8686800" cy="307777"/>
          </a:xfrm>
        </p:spPr>
        <p:txBody>
          <a:bodyPr/>
          <a:lstStyle>
            <a:lvl4pPr marL="685800" indent="-231775">
              <a:defRPr/>
            </a:lvl4pPr>
            <a:lvl5pPr marL="914400" indent="-228600">
              <a:defRPr/>
            </a:lvl5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E633FACB-E57B-4CDC-9F3B-D7F03E444374}" type="slidenum">
              <a:rPr lang="en-CA" smtClean="0"/>
              <a:t>‹#›</a:t>
            </a:fld>
            <a:endParaRPr lang="en-CA" dirty="0"/>
          </a:p>
        </p:txBody>
      </p:sp>
      <p:sp>
        <p:nvSpPr>
          <p:cNvPr id="10"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7" name="Text Placeholder 14"/>
          <p:cNvSpPr>
            <a:spLocks noGrp="1"/>
          </p:cNvSpPr>
          <p:nvPr>
            <p:ph type="body" sz="quarter" idx="15" hasCustomPrompt="1"/>
          </p:nvPr>
        </p:nvSpPr>
        <p:spPr>
          <a:xfrm>
            <a:off x="534924" y="1554480"/>
            <a:ext cx="1901952"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8" name="Text Placeholder 14"/>
          <p:cNvSpPr>
            <a:spLocks noGrp="1"/>
          </p:cNvSpPr>
          <p:nvPr>
            <p:ph type="body" sz="quarter" idx="18" hasCustomPrompt="1"/>
          </p:nvPr>
        </p:nvSpPr>
        <p:spPr>
          <a:xfrm>
            <a:off x="6670548" y="1554480"/>
            <a:ext cx="1901952"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9" name="Text Placeholder 14"/>
          <p:cNvSpPr>
            <a:spLocks noGrp="1"/>
          </p:cNvSpPr>
          <p:nvPr>
            <p:ph type="body" sz="quarter" idx="19" hasCustomPrompt="1"/>
          </p:nvPr>
        </p:nvSpPr>
        <p:spPr>
          <a:xfrm>
            <a:off x="2580132" y="1554480"/>
            <a:ext cx="1901952"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1" name="Text Placeholder 14"/>
          <p:cNvSpPr>
            <a:spLocks noGrp="1"/>
          </p:cNvSpPr>
          <p:nvPr>
            <p:ph type="body" sz="quarter" idx="20" hasCustomPrompt="1"/>
          </p:nvPr>
        </p:nvSpPr>
        <p:spPr>
          <a:xfrm>
            <a:off x="4625340" y="1554480"/>
            <a:ext cx="1901952"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2" name="Text Placeholder 11"/>
          <p:cNvSpPr>
            <a:spLocks noGrp="1"/>
          </p:cNvSpPr>
          <p:nvPr>
            <p:ph type="body" sz="quarter" idx="21"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3599179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mbstones_5">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CA"/>
          </a:p>
        </p:txBody>
      </p:sp>
      <p:sp>
        <p:nvSpPr>
          <p:cNvPr id="3" name="Content Placeholder 2"/>
          <p:cNvSpPr>
            <a:spLocks noGrp="1"/>
          </p:cNvSpPr>
          <p:nvPr>
            <p:ph idx="1"/>
          </p:nvPr>
        </p:nvSpPr>
        <p:spPr>
          <a:xfrm>
            <a:off x="228600" y="1051560"/>
            <a:ext cx="8686800" cy="307777"/>
          </a:xfrm>
        </p:spPr>
        <p:txBody>
          <a:bodyPr/>
          <a:lstStyle>
            <a:lvl4pPr marL="685800" indent="-231775">
              <a:defRPr/>
            </a:lvl4pPr>
            <a:lvl5pPr marL="914400" indent="-228600">
              <a:defRPr/>
            </a:lvl5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E633FACB-E57B-4CDC-9F3B-D7F03E444374}" type="slidenum">
              <a:rPr lang="en-CA" smtClean="0"/>
              <a:t>‹#›</a:t>
            </a:fld>
            <a:endParaRPr lang="en-CA" dirty="0"/>
          </a:p>
        </p:txBody>
      </p:sp>
      <p:sp>
        <p:nvSpPr>
          <p:cNvPr id="10"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12" name="Text Placeholder 14"/>
          <p:cNvSpPr>
            <a:spLocks noGrp="1"/>
          </p:cNvSpPr>
          <p:nvPr>
            <p:ph type="body" sz="quarter" idx="15" hasCustomPrompt="1"/>
          </p:nvPr>
        </p:nvSpPr>
        <p:spPr>
          <a:xfrm>
            <a:off x="295275"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3" name="Text Placeholder 14"/>
          <p:cNvSpPr>
            <a:spLocks noGrp="1"/>
          </p:cNvSpPr>
          <p:nvPr>
            <p:ph type="body" sz="quarter" idx="18" hasCustomPrompt="1"/>
          </p:nvPr>
        </p:nvSpPr>
        <p:spPr>
          <a:xfrm>
            <a:off x="5501925"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4" name="Text Placeholder 14"/>
          <p:cNvSpPr>
            <a:spLocks noGrp="1"/>
          </p:cNvSpPr>
          <p:nvPr>
            <p:ph type="body" sz="quarter" idx="19" hasCustomPrompt="1"/>
          </p:nvPr>
        </p:nvSpPr>
        <p:spPr>
          <a:xfrm>
            <a:off x="2030825"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5" name="Text Placeholder 14"/>
          <p:cNvSpPr>
            <a:spLocks noGrp="1"/>
          </p:cNvSpPr>
          <p:nvPr>
            <p:ph type="body" sz="quarter" idx="20" hasCustomPrompt="1"/>
          </p:nvPr>
        </p:nvSpPr>
        <p:spPr>
          <a:xfrm>
            <a:off x="3766375"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16" name="Text Placeholder 14"/>
          <p:cNvSpPr>
            <a:spLocks noGrp="1"/>
          </p:cNvSpPr>
          <p:nvPr>
            <p:ph type="body" sz="quarter" idx="25" hasCustomPrompt="1"/>
          </p:nvPr>
        </p:nvSpPr>
        <p:spPr>
          <a:xfrm>
            <a:off x="7237476" y="1554480"/>
            <a:ext cx="1600200" cy="2057400"/>
          </a:xfrm>
          <a:noFill/>
          <a:ln w="12700">
            <a:solidFill>
              <a:schemeClr val="tx1"/>
            </a:solidFill>
          </a:ln>
        </p:spPr>
        <p:txBody>
          <a:bodyPr lIns="45720" bIns="91440" anchor="b" anchorCtr="0">
            <a:noAutofit/>
          </a:bodyPr>
          <a:lstStyle>
            <a:lvl1pPr algn="ctr">
              <a:spcBef>
                <a:spcPts val="0"/>
              </a:spcBef>
              <a:spcAft>
                <a:spcPts val="1000"/>
              </a:spcAft>
              <a:defRPr sz="1000" b="1">
                <a:solidFill>
                  <a:schemeClr val="accent1"/>
                </a:solidFill>
              </a:defRPr>
            </a:lvl1pPr>
            <a:lvl2pPr marL="0" indent="0" algn="ctr">
              <a:spcBef>
                <a:spcPts val="300"/>
              </a:spcBef>
              <a:spcAft>
                <a:spcPts val="300"/>
              </a:spcAft>
              <a:buFontTx/>
              <a:buNone/>
              <a:defRPr sz="1000" b="1"/>
            </a:lvl2pPr>
            <a:lvl3pPr marL="0" indent="0" algn="ctr">
              <a:spcBef>
                <a:spcPts val="300"/>
              </a:spcBef>
              <a:spcAft>
                <a:spcPts val="0"/>
              </a:spcAft>
              <a:buFont typeface="+mj-lt"/>
              <a:buNone/>
              <a:defRPr sz="1000"/>
            </a:lvl3pPr>
            <a:lvl4pPr marL="0" indent="0" algn="ctr">
              <a:buFontTx/>
              <a:buNone/>
              <a:defRPr sz="1000"/>
            </a:lvl4pPr>
            <a:lvl5pPr marL="0" indent="0" algn="ctr">
              <a:spcBef>
                <a:spcPts val="1000"/>
              </a:spcBef>
              <a:buFontTx/>
              <a:buNone/>
              <a:defRPr sz="1000" i="1"/>
            </a:lvl5pPr>
            <a:lvl6pPr marL="0" indent="0" algn="ctr">
              <a:spcBef>
                <a:spcPts val="700"/>
              </a:spcBef>
              <a:spcAft>
                <a:spcPts val="600"/>
              </a:spcAft>
              <a:buFontTx/>
              <a:buNone/>
              <a:defRPr sz="1000"/>
            </a:lvl6pPr>
          </a:lstStyle>
          <a:p>
            <a:pPr lvl="0"/>
            <a:r>
              <a:rPr lang="en-US" dirty="0" smtClean="0"/>
              <a:t>Company [Name/Logo]</a:t>
            </a:r>
          </a:p>
          <a:p>
            <a:pPr lvl="1"/>
            <a:r>
              <a:rPr lang="en-US" dirty="0" smtClean="0"/>
              <a:t>$ Deal Amount</a:t>
            </a:r>
          </a:p>
          <a:p>
            <a:pPr lvl="2"/>
            <a:r>
              <a:rPr lang="en-US" dirty="0" smtClean="0"/>
              <a:t>Deal Unit Size</a:t>
            </a:r>
          </a:p>
          <a:p>
            <a:pPr lvl="3"/>
            <a:r>
              <a:rPr lang="en-US" dirty="0" smtClean="0"/>
              <a:t>Deal Type</a:t>
            </a:r>
          </a:p>
          <a:p>
            <a:pPr lvl="4"/>
            <a:r>
              <a:rPr lang="en-US" dirty="0" smtClean="0"/>
              <a:t>CIBC World Markets Inc.</a:t>
            </a:r>
            <a:br>
              <a:rPr lang="en-US" dirty="0" smtClean="0"/>
            </a:br>
            <a:r>
              <a:rPr lang="en-US" dirty="0" smtClean="0"/>
              <a:t>acted as [Role] to</a:t>
            </a:r>
            <a:br>
              <a:rPr lang="en-US" dirty="0" smtClean="0"/>
            </a:br>
            <a:r>
              <a:rPr lang="en-US" dirty="0" smtClean="0"/>
              <a:t>[Company]</a:t>
            </a:r>
          </a:p>
          <a:p>
            <a:pPr lvl="5"/>
            <a:r>
              <a:rPr lang="en-US" dirty="0" smtClean="0"/>
              <a:t>Date</a:t>
            </a:r>
          </a:p>
        </p:txBody>
      </p:sp>
      <p:sp>
        <p:nvSpPr>
          <p:cNvPr id="7" name="Text Placeholder 6"/>
          <p:cNvSpPr>
            <a:spLocks noGrp="1"/>
          </p:cNvSpPr>
          <p:nvPr>
            <p:ph type="body" sz="quarter" idx="26"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211421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955280" cy="590550"/>
          </a:xfrm>
        </p:spPr>
        <p:txBody>
          <a:bodyPr vert="horz" lIns="91440" tIns="45720" rIns="45720" bIns="45720" rtlCol="0" anchor="ctr" anchorCtr="0">
            <a:noAutofit/>
          </a:bodyPr>
          <a:lstStyle>
            <a:lvl1pPr>
              <a:defRPr lang="en-CA" dirty="0"/>
            </a:lvl1pPr>
          </a:lstStyle>
          <a:p>
            <a:pPr lvl="0"/>
            <a:r>
              <a:rPr lang="en-US" smtClean="0"/>
              <a:t>Click to edit Master title style</a:t>
            </a:r>
            <a:endParaRPr lang="en-CA" dirty="0"/>
          </a:p>
        </p:txBody>
      </p:sp>
      <p:sp>
        <p:nvSpPr>
          <p:cNvPr id="10"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8" name="TextBox 7"/>
          <p:cNvSpPr txBox="1"/>
          <p:nvPr userDrawn="1"/>
        </p:nvSpPr>
        <p:spPr>
          <a:xfrm>
            <a:off x="6610350" y="1051560"/>
            <a:ext cx="2295525" cy="3074670"/>
          </a:xfrm>
          <a:prstGeom prst="rect">
            <a:avLst/>
          </a:prstGeom>
          <a:noFill/>
        </p:spPr>
        <p:txBody>
          <a:bodyPr wrap="square" lIns="91440" tIns="45720" rIns="0" bIns="45720" rtlCol="0" anchor="t" anchorCtr="0">
            <a:noAutofit/>
          </a:bodyPr>
          <a:lstStyle/>
          <a:p>
            <a:pPr algn="just" eaLnBrk="1" hangingPunct="1">
              <a:spcAft>
                <a:spcPts val="300"/>
              </a:spcAft>
              <a:buSzTx/>
            </a:pPr>
            <a:r>
              <a:rPr lang="en-US" sz="900" dirty="0" smtClean="0">
                <a:solidFill>
                  <a:srgbClr val="000000"/>
                </a:solidFill>
                <a:latin typeface="+mj-lt"/>
              </a:rPr>
              <a:t>CIBC World Markets Inc. is a legal entity name. CIBC Capital Markets is a trademark brand name under which different legal entities provide different services under this umbrella brand. Products and/or services offered through CIBC Capital Markets include products and/or services offered by the Canadian Imperial Bank of Commerce, the parent bank of CIBC World Markets Inc. and various other subsidiaries of the Canadian Imperial Bank of Commerce. CIBC World Markets Inc. is a member of the Canadian Investor Protection Fund and the Investment Industry Regulatory Organization of Canada. CIBC World Markets Corp. is a member of the Financial Industry Regulatory Authority. </a:t>
            </a:r>
          </a:p>
          <a:p>
            <a:pPr algn="just" eaLnBrk="1" hangingPunct="1">
              <a:spcAft>
                <a:spcPts val="300"/>
              </a:spcAft>
              <a:buSzTx/>
            </a:pPr>
            <a:r>
              <a:rPr lang="en-US" sz="900" dirty="0" smtClean="0">
                <a:solidFill>
                  <a:srgbClr val="000000"/>
                </a:solidFill>
                <a:latin typeface="+mj-lt"/>
              </a:rPr>
              <a:t>CIBC Capital Markets and the CIBC Cube Design are trademarks of CIBC, used under license by CIBC World Markets Inc. </a:t>
            </a:r>
          </a:p>
        </p:txBody>
      </p:sp>
      <p:cxnSp>
        <p:nvCxnSpPr>
          <p:cNvPr id="11" name="Straight Connector 10"/>
          <p:cNvCxnSpPr/>
          <p:nvPr userDrawn="1"/>
        </p:nvCxnSpPr>
        <p:spPr>
          <a:xfrm>
            <a:off x="6613398" y="1051560"/>
            <a:ext cx="0" cy="306324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0" hasCustomPrompt="1"/>
          </p:nvPr>
        </p:nvSpPr>
        <p:spPr>
          <a:xfrm>
            <a:off x="228600" y="1051560"/>
            <a:ext cx="6248400" cy="276999"/>
          </a:xfrm>
        </p:spPr>
        <p:txBody>
          <a:bodyPr/>
          <a:lstStyle>
            <a:lvl1pPr marL="342900" indent="-342900">
              <a:spcBef>
                <a:spcPts val="0"/>
              </a:spcBef>
              <a:buFont typeface="+mj-lt"/>
              <a:buAutoNum type="arabicPeriod"/>
              <a:defRPr sz="1800"/>
            </a:lvl1pPr>
          </a:lstStyle>
          <a:p>
            <a:pPr lvl="0"/>
            <a:r>
              <a:rPr lang="en-US" dirty="0" smtClean="0"/>
              <a:t>Click to add Table of Contents</a:t>
            </a:r>
            <a:endParaRPr lang="en-CA" dirty="0"/>
          </a:p>
        </p:txBody>
      </p:sp>
      <p:sp>
        <p:nvSpPr>
          <p:cNvPr id="4" name="Text Placeholder 3"/>
          <p:cNvSpPr>
            <a:spLocks noGrp="1"/>
          </p:cNvSpPr>
          <p:nvPr>
            <p:ph type="body" sz="quarter" idx="11"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34417282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ac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5" name="Slide Number Placeholder 4"/>
          <p:cNvSpPr>
            <a:spLocks noGrp="1"/>
          </p:cNvSpPr>
          <p:nvPr>
            <p:ph type="sldNum" sz="quarter" idx="12"/>
          </p:nvPr>
        </p:nvSpPr>
        <p:spPr/>
        <p:txBody>
          <a:bodyPr/>
          <a:lstStyle/>
          <a:p>
            <a:fld id="{E633FACB-E57B-4CDC-9F3B-D7F03E444374}" type="slidenum">
              <a:rPr lang="en-CA" smtClean="0"/>
              <a:t>‹#›</a:t>
            </a:fld>
            <a:endParaRPr lang="en-CA" dirty="0"/>
          </a:p>
        </p:txBody>
      </p:sp>
      <p:sp>
        <p:nvSpPr>
          <p:cNvPr id="7" name="Text Placeholder 10"/>
          <p:cNvSpPr>
            <a:spLocks noGrp="1"/>
          </p:cNvSpPr>
          <p:nvPr>
            <p:ph type="body" sz="quarter" idx="10" hasCustomPrompt="1"/>
          </p:nvPr>
        </p:nvSpPr>
        <p:spPr>
          <a:xfrm>
            <a:off x="228599" y="1572815"/>
            <a:ext cx="2185416" cy="923330"/>
          </a:xfrm>
        </p:spPr>
        <p:txBody>
          <a:bodyPr/>
          <a:lstStyle>
            <a:lvl1pPr>
              <a:spcBef>
                <a:spcPts val="0"/>
              </a:spcBef>
              <a:spcAft>
                <a:spcPts val="0"/>
              </a:spcAft>
              <a:defRPr sz="1200" b="0">
                <a:solidFill>
                  <a:schemeClr val="tx1"/>
                </a:solidFill>
              </a:defRPr>
            </a:lvl1pPr>
            <a:lvl2pPr marL="0" indent="0">
              <a:spcBef>
                <a:spcPts val="72"/>
              </a:spcBef>
              <a:spcAft>
                <a:spcPts val="72"/>
              </a:spcAft>
              <a:buNone/>
              <a:defRPr sz="900"/>
            </a:lvl2pPr>
            <a:lvl3pPr marL="0" indent="0">
              <a:spcBef>
                <a:spcPts val="72"/>
              </a:spcBef>
              <a:spcAft>
                <a:spcPts val="72"/>
              </a:spcAft>
              <a:buNone/>
              <a:defRPr sz="900" baseline="0"/>
            </a:lvl3pPr>
            <a:lvl4pPr marL="0" indent="0">
              <a:spcBef>
                <a:spcPts val="72"/>
              </a:spcBef>
              <a:spcAft>
                <a:spcPts val="72"/>
              </a:spcAft>
              <a:buNone/>
              <a:defRPr sz="900"/>
            </a:lvl4pPr>
            <a:lvl5pPr marL="0" indent="0">
              <a:spcBef>
                <a:spcPts val="72"/>
              </a:spcBef>
              <a:spcAft>
                <a:spcPts val="72"/>
              </a:spcAft>
              <a:buNone/>
              <a:defRPr sz="900"/>
            </a:lvl5pPr>
          </a:lstStyle>
          <a:p>
            <a:pPr lvl="0"/>
            <a:r>
              <a:rPr lang="en-US" dirty="0" smtClean="0"/>
              <a:t>[Name]</a:t>
            </a:r>
          </a:p>
          <a:p>
            <a:pPr lvl="0"/>
            <a:r>
              <a:rPr lang="en-US" dirty="0" smtClean="0"/>
              <a:t>[Title]</a:t>
            </a:r>
          </a:p>
          <a:p>
            <a:pPr lvl="0"/>
            <a:r>
              <a:rPr lang="en-US" dirty="0" smtClean="0"/>
              <a:t>[Line of Business]</a:t>
            </a:r>
          </a:p>
          <a:p>
            <a:pPr lvl="0"/>
            <a:r>
              <a:rPr lang="en-US" dirty="0" smtClean="0"/>
              <a:t>[Phone#]</a:t>
            </a:r>
          </a:p>
          <a:p>
            <a:pPr lvl="0"/>
            <a:r>
              <a:rPr lang="en-US" dirty="0" smtClean="0"/>
              <a:t>[email]</a:t>
            </a:r>
          </a:p>
        </p:txBody>
      </p:sp>
      <p:sp>
        <p:nvSpPr>
          <p:cNvPr id="8" name="Text Placeholder 10"/>
          <p:cNvSpPr>
            <a:spLocks noGrp="1"/>
          </p:cNvSpPr>
          <p:nvPr>
            <p:ph type="body" sz="quarter" idx="11" hasCustomPrompt="1"/>
          </p:nvPr>
        </p:nvSpPr>
        <p:spPr>
          <a:xfrm>
            <a:off x="2395727" y="1572815"/>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9" name="Text Placeholder 10"/>
          <p:cNvSpPr>
            <a:spLocks noGrp="1"/>
          </p:cNvSpPr>
          <p:nvPr>
            <p:ph type="body" sz="quarter" idx="14" hasCustomPrompt="1"/>
          </p:nvPr>
        </p:nvSpPr>
        <p:spPr>
          <a:xfrm>
            <a:off x="4562855" y="1572815"/>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10" name="Text Placeholder 10"/>
          <p:cNvSpPr>
            <a:spLocks noGrp="1"/>
          </p:cNvSpPr>
          <p:nvPr>
            <p:ph type="body" sz="quarter" idx="15" hasCustomPrompt="1"/>
          </p:nvPr>
        </p:nvSpPr>
        <p:spPr>
          <a:xfrm>
            <a:off x="228600" y="2639020"/>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11" name="Text Placeholder 10"/>
          <p:cNvSpPr>
            <a:spLocks noGrp="1"/>
          </p:cNvSpPr>
          <p:nvPr>
            <p:ph type="body" sz="quarter" idx="16" hasCustomPrompt="1"/>
          </p:nvPr>
        </p:nvSpPr>
        <p:spPr>
          <a:xfrm>
            <a:off x="2395728" y="2639020"/>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12" name="Text Placeholder 10"/>
          <p:cNvSpPr>
            <a:spLocks noGrp="1"/>
          </p:cNvSpPr>
          <p:nvPr>
            <p:ph type="body" sz="quarter" idx="17" hasCustomPrompt="1"/>
          </p:nvPr>
        </p:nvSpPr>
        <p:spPr>
          <a:xfrm>
            <a:off x="4562856" y="2639020"/>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17"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1">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
        <p:nvSpPr>
          <p:cNvPr id="22" name="Text Placeholder 10"/>
          <p:cNvSpPr>
            <a:spLocks noGrp="1"/>
          </p:cNvSpPr>
          <p:nvPr>
            <p:ph type="body" sz="quarter" idx="18" hasCustomPrompt="1"/>
          </p:nvPr>
        </p:nvSpPr>
        <p:spPr>
          <a:xfrm>
            <a:off x="6729984" y="1572815"/>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23" name="Text Placeholder 10"/>
          <p:cNvSpPr>
            <a:spLocks noGrp="1"/>
          </p:cNvSpPr>
          <p:nvPr>
            <p:ph type="body" sz="quarter" idx="19" hasCustomPrompt="1"/>
          </p:nvPr>
        </p:nvSpPr>
        <p:spPr>
          <a:xfrm>
            <a:off x="6729984" y="2639020"/>
            <a:ext cx="2185416" cy="923330"/>
          </a:xfrm>
        </p:spPr>
        <p:txBody>
          <a:bodyPr/>
          <a:lstStyle>
            <a:lvl1pPr>
              <a:spcBef>
                <a:spcPts val="0"/>
              </a:spcBef>
              <a:spcAft>
                <a:spcPts val="0"/>
              </a:spcAft>
              <a:defRPr sz="1200" b="0">
                <a:solidFill>
                  <a:schemeClr val="tx1"/>
                </a:solidFill>
              </a:defRPr>
            </a:lvl1pPr>
            <a:lvl2pPr marL="0" indent="0">
              <a:spcBef>
                <a:spcPts val="0"/>
              </a:spcBef>
              <a:spcAft>
                <a:spcPts val="0"/>
              </a:spcAft>
              <a:buNone/>
              <a:defRPr sz="1200" b="0"/>
            </a:lvl2pPr>
            <a:lvl3pPr marL="0" indent="0">
              <a:spcBef>
                <a:spcPts val="0"/>
              </a:spcBef>
              <a:spcAft>
                <a:spcPts val="0"/>
              </a:spcAft>
              <a:buNone/>
              <a:defRPr sz="1200" b="0" baseline="0"/>
            </a:lvl3pPr>
            <a:lvl4pPr marL="0" indent="0">
              <a:spcBef>
                <a:spcPts val="0"/>
              </a:spcBef>
              <a:spcAft>
                <a:spcPts val="0"/>
              </a:spcAft>
              <a:buNone/>
              <a:defRPr sz="1200" b="0"/>
            </a:lvl4pPr>
            <a:lvl5pPr marL="0" indent="0">
              <a:spcBef>
                <a:spcPts val="0"/>
              </a:spcBef>
              <a:spcAft>
                <a:spcPts val="0"/>
              </a:spcAft>
              <a:buNone/>
              <a:defRPr sz="1200" b="0"/>
            </a:lvl5pPr>
          </a:lstStyle>
          <a:p>
            <a:pPr lvl="0"/>
            <a:r>
              <a:rPr lang="en-US" dirty="0" smtClean="0"/>
              <a:t>[Name]</a:t>
            </a:r>
          </a:p>
          <a:p>
            <a:pPr lvl="1"/>
            <a:r>
              <a:rPr lang="en-US" dirty="0" smtClean="0"/>
              <a:t>[Title]</a:t>
            </a:r>
          </a:p>
          <a:p>
            <a:pPr lvl="2"/>
            <a:r>
              <a:rPr lang="en-US" dirty="0" smtClean="0"/>
              <a:t>[Line of Business]</a:t>
            </a:r>
          </a:p>
          <a:p>
            <a:pPr lvl="3"/>
            <a:r>
              <a:rPr lang="en-US" dirty="0" smtClean="0"/>
              <a:t>[Phone#]</a:t>
            </a:r>
          </a:p>
          <a:p>
            <a:pPr lvl="4"/>
            <a:r>
              <a:rPr lang="en-US" dirty="0" smtClean="0"/>
              <a:t>[email]</a:t>
            </a:r>
            <a:endParaRPr lang="en-US" dirty="0"/>
          </a:p>
        </p:txBody>
      </p:sp>
      <p:sp>
        <p:nvSpPr>
          <p:cNvPr id="4" name="Text Placeholder 3"/>
          <p:cNvSpPr>
            <a:spLocks noGrp="1"/>
          </p:cNvSpPr>
          <p:nvPr>
            <p:ph type="body" sz="quarter" idx="20" hasCustomPrompt="1"/>
          </p:nvPr>
        </p:nvSpPr>
        <p:spPr>
          <a:xfrm>
            <a:off x="228600" y="4709160"/>
            <a:ext cx="7543800" cy="184666"/>
          </a:xfrm>
        </p:spPr>
        <p:txBody>
          <a:bodyPr anchor="b" anchorCtr="0"/>
          <a:lstStyle>
            <a:lvl1pPr>
              <a:spcBef>
                <a:spcPts val="0"/>
              </a:spcBef>
              <a:spcAft>
                <a:spcPts val="0"/>
              </a:spcAft>
              <a:defRPr sz="1200">
                <a:solidFill>
                  <a:schemeClr val="tx1"/>
                </a:solidFill>
              </a:defRPr>
            </a:lvl1pPr>
          </a:lstStyle>
          <a:p>
            <a:pPr lvl="0"/>
            <a:r>
              <a:rPr lang="en-US" dirty="0" smtClean="0"/>
              <a:t>Click to add footnote</a:t>
            </a:r>
            <a:endParaRPr lang="fr-CA" dirty="0"/>
          </a:p>
        </p:txBody>
      </p:sp>
    </p:spTree>
    <p:extLst>
      <p:ext uri="{BB962C8B-B14F-4D97-AF65-F5344CB8AC3E}">
        <p14:creationId xmlns:p14="http://schemas.microsoft.com/office/powerpoint/2010/main" val="3404493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jpe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228600"/>
            <a:ext cx="7955280" cy="594360"/>
          </a:xfrm>
          <a:prstGeom prst="rect">
            <a:avLst/>
          </a:prstGeom>
        </p:spPr>
        <p:txBody>
          <a:bodyPr vert="horz" lIns="91440" tIns="45720" rIns="45720" bIns="45720" rtlCol="0" anchor="ctr" anchorCtr="0">
            <a:noAutofit/>
          </a:bodyPr>
          <a:lstStyle/>
          <a:p>
            <a:r>
              <a:rPr lang="en-US" smtClean="0"/>
              <a:t>Click to edit Master title style</a:t>
            </a:r>
            <a:endParaRPr lang="en-CA" dirty="0"/>
          </a:p>
        </p:txBody>
      </p:sp>
      <p:sp>
        <p:nvSpPr>
          <p:cNvPr id="3" name="Text Placeholder 2"/>
          <p:cNvSpPr>
            <a:spLocks noGrp="1"/>
          </p:cNvSpPr>
          <p:nvPr>
            <p:ph type="body" idx="1"/>
          </p:nvPr>
        </p:nvSpPr>
        <p:spPr>
          <a:xfrm>
            <a:off x="228600" y="960120"/>
            <a:ext cx="8686800" cy="1800493"/>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Slide Number Placeholder 5"/>
          <p:cNvSpPr>
            <a:spLocks noGrp="1"/>
          </p:cNvSpPr>
          <p:nvPr>
            <p:ph type="sldNum" sz="quarter" idx="4"/>
          </p:nvPr>
        </p:nvSpPr>
        <p:spPr>
          <a:xfrm>
            <a:off x="8220075" y="228600"/>
            <a:ext cx="685800" cy="594360"/>
          </a:xfrm>
          <a:prstGeom prst="rect">
            <a:avLst/>
          </a:prstGeom>
        </p:spPr>
        <p:txBody>
          <a:bodyPr vert="horz" lIns="0" tIns="0" rIns="91440" bIns="0" rtlCol="0" anchor="ctr" anchorCtr="0"/>
          <a:lstStyle>
            <a:lvl1pPr algn="r">
              <a:defRPr sz="1400">
                <a:solidFill>
                  <a:schemeClr val="bg1"/>
                </a:solidFill>
              </a:defRPr>
            </a:lvl1pPr>
          </a:lstStyle>
          <a:p>
            <a:fld id="{E633FACB-E57B-4CDC-9F3B-D7F03E444374}" type="slidenum">
              <a:rPr lang="en-CA" smtClean="0"/>
              <a:pPr/>
              <a:t>‹#›</a:t>
            </a:fld>
            <a:endParaRPr lang="en-CA" dirty="0"/>
          </a:p>
        </p:txBody>
      </p:sp>
      <p:sp>
        <p:nvSpPr>
          <p:cNvPr id="5"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pic>
        <p:nvPicPr>
          <p:cNvPr id="7" name="Picture 6"/>
          <p:cNvPicPr>
            <a:picLocks noChangeAspect="1"/>
          </p:cNvPicPr>
          <p:nvPr/>
        </p:nvPicPr>
        <p:blipFill rotWithShape="1">
          <a:blip r:embed="rId12" cstate="print">
            <a:extLst>
              <a:ext uri="{28A0092B-C50C-407E-A947-70E740481C1C}">
                <a14:useLocalDpi xmlns:a14="http://schemas.microsoft.com/office/drawing/2010/main"/>
              </a:ext>
            </a:extLst>
          </a:blip>
          <a:srcRect t="22281" r="23348" b="31678"/>
          <a:stretch/>
        </p:blipFill>
        <p:spPr>
          <a:xfrm>
            <a:off x="7777164" y="4200525"/>
            <a:ext cx="1366836" cy="938919"/>
          </a:xfrm>
          <a:prstGeom prst="rect">
            <a:avLst/>
          </a:prstGeom>
        </p:spPr>
      </p:pic>
    </p:spTree>
    <p:extLst>
      <p:ext uri="{BB962C8B-B14F-4D97-AF65-F5344CB8AC3E}">
        <p14:creationId xmlns:p14="http://schemas.microsoft.com/office/powerpoint/2010/main" val="25383125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1" r:id="rId4"/>
    <p:sldLayoutId id="2147483652" r:id="rId5"/>
    <p:sldLayoutId id="2147483657" r:id="rId6"/>
    <p:sldLayoutId id="2147483658" r:id="rId7"/>
    <p:sldLayoutId id="2147483655" r:id="rId8"/>
    <p:sldLayoutId id="2147483656" r:id="rId9"/>
  </p:sldLayoutIdLst>
  <p:hf hdr="0" ftr="0" dt="0"/>
  <p:txStyles>
    <p:titleStyle>
      <a:lvl1pPr algn="l" defTabSz="914400" rtl="0" eaLnBrk="1" latinLnBrk="0" hangingPunct="1">
        <a:spcBef>
          <a:spcPct val="0"/>
        </a:spcBef>
        <a:buNone/>
        <a:defRPr sz="2400" b="0" kern="1200">
          <a:solidFill>
            <a:schemeClr val="bg1"/>
          </a:solidFill>
          <a:latin typeface="+mj-lt"/>
          <a:ea typeface="+mj-ea"/>
          <a:cs typeface="+mj-cs"/>
        </a:defRPr>
      </a:lvl1pPr>
    </p:titleStyle>
    <p:bodyStyle>
      <a:lvl1pPr marL="0" indent="0" algn="l" defTabSz="914400" rtl="0" eaLnBrk="1" latinLnBrk="0" hangingPunct="1">
        <a:spcBef>
          <a:spcPts val="1800"/>
        </a:spcBef>
        <a:spcAft>
          <a:spcPts val="1200"/>
        </a:spcAft>
        <a:buFont typeface="Arial" panose="020B0604020202020204" pitchFamily="34" charset="0"/>
        <a:buNone/>
        <a:defRPr sz="2000" b="0" kern="1200">
          <a:solidFill>
            <a:schemeClr val="accent1"/>
          </a:solidFill>
          <a:latin typeface="+mn-lt"/>
          <a:ea typeface="+mn-ea"/>
          <a:cs typeface="+mn-cs"/>
        </a:defRPr>
      </a:lvl1pPr>
      <a:lvl2pPr marL="228600" indent="-228600"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2pPr>
      <a:lvl3pPr marL="457200" indent="-22383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3pPr>
      <a:lvl4pPr marL="685800" indent="-231775"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4pPr>
      <a:lvl5pPr marL="915988" indent="-23018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228600"/>
            <a:ext cx="7955280" cy="594360"/>
          </a:xfrm>
          <a:prstGeom prst="rect">
            <a:avLst/>
          </a:prstGeom>
        </p:spPr>
        <p:txBody>
          <a:bodyPr vert="horz" lIns="91440" tIns="45720" rIns="45720" bIns="45720" rtlCol="0" anchor="ctr" anchorCtr="0">
            <a:noAutofit/>
          </a:bodyPr>
          <a:lstStyle/>
          <a:p>
            <a:r>
              <a:rPr lang="en-US" smtClean="0"/>
              <a:t>Click to edit Master title style</a:t>
            </a:r>
            <a:endParaRPr lang="en-CA" dirty="0"/>
          </a:p>
        </p:txBody>
      </p:sp>
      <p:sp>
        <p:nvSpPr>
          <p:cNvPr id="3" name="Text Placeholder 2"/>
          <p:cNvSpPr>
            <a:spLocks noGrp="1"/>
          </p:cNvSpPr>
          <p:nvPr>
            <p:ph type="body" idx="1"/>
          </p:nvPr>
        </p:nvSpPr>
        <p:spPr>
          <a:xfrm>
            <a:off x="228600" y="960120"/>
            <a:ext cx="8686800" cy="1800493"/>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Slide Number Placeholder 5"/>
          <p:cNvSpPr>
            <a:spLocks noGrp="1"/>
          </p:cNvSpPr>
          <p:nvPr>
            <p:ph type="sldNum" sz="quarter" idx="4"/>
          </p:nvPr>
        </p:nvSpPr>
        <p:spPr>
          <a:xfrm>
            <a:off x="8220075" y="228600"/>
            <a:ext cx="685800" cy="594360"/>
          </a:xfrm>
          <a:prstGeom prst="rect">
            <a:avLst/>
          </a:prstGeom>
        </p:spPr>
        <p:txBody>
          <a:bodyPr vert="horz" lIns="0" tIns="0" rIns="91440" bIns="0" rtlCol="0" anchor="ctr" anchorCtr="0"/>
          <a:lstStyle>
            <a:lvl1pPr algn="r">
              <a:defRPr sz="1400">
                <a:solidFill>
                  <a:schemeClr val="bg1"/>
                </a:solidFill>
              </a:defRPr>
            </a:lvl1pPr>
          </a:lstStyle>
          <a:p>
            <a:fld id="{E633FACB-E57B-4CDC-9F3B-D7F03E444374}" type="slidenum">
              <a:rPr lang="en-CA" smtClean="0"/>
              <a:pPr/>
              <a:t>‹#›</a:t>
            </a:fld>
            <a:endParaRPr lang="en-CA" dirty="0"/>
          </a:p>
        </p:txBody>
      </p:sp>
      <p:sp>
        <p:nvSpPr>
          <p:cNvPr id="5" name="Footer Placeholder 4"/>
          <p:cNvSpPr>
            <a:spLocks noGrp="1"/>
          </p:cNvSpPr>
          <p:nvPr>
            <p:ph type="ftr" sz="quarter" idx="3"/>
          </p:nvPr>
        </p:nvSpPr>
        <p:spPr>
          <a:xfrm>
            <a:off x="228600" y="4983480"/>
            <a:ext cx="7543800" cy="169277"/>
          </a:xfrm>
          <a:prstGeom prst="rect">
            <a:avLst/>
          </a:prstGeom>
          <a:noFill/>
        </p:spPr>
        <p:txBody>
          <a:bodyPr vert="horz" wrap="square" lIns="0" tIns="0" rIns="0" bIns="0" rtlCol="0" anchor="b" anchorCtr="0">
            <a:spAutoFit/>
          </a:bodyPr>
          <a:lstStyle>
            <a:lvl1pPr>
              <a:defRPr lang="en-US" sz="1100" b="0">
                <a:solidFill>
                  <a:schemeClr val="tx2"/>
                </a:solidFill>
              </a:defRPr>
            </a:lvl1pPr>
          </a:lstStyle>
          <a:p>
            <a:pPr>
              <a:spcBef>
                <a:spcPts val="600"/>
              </a:spcBef>
              <a:spcAft>
                <a:spcPts val="600"/>
              </a:spcAft>
              <a:buFont typeface="Arial" panose="020B0604020202020204" pitchFamily="34" charset="0"/>
              <a:buNone/>
            </a:pPr>
            <a:r>
              <a:rPr lang="en-US" dirty="0" smtClean="0"/>
              <a:t>CONFIDENTIAL</a:t>
            </a:r>
            <a:endParaRPr lang="en-US" dirty="0"/>
          </a:p>
        </p:txBody>
      </p:sp>
    </p:spTree>
    <p:extLst>
      <p:ext uri="{BB962C8B-B14F-4D97-AF65-F5344CB8AC3E}">
        <p14:creationId xmlns:p14="http://schemas.microsoft.com/office/powerpoint/2010/main" val="67572643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Lst>
  <p:hf hdr="0" ftr="0" dt="0"/>
  <p:txStyles>
    <p:titleStyle>
      <a:lvl1pPr algn="l" defTabSz="914400" rtl="0" eaLnBrk="1" latinLnBrk="0" hangingPunct="1">
        <a:spcBef>
          <a:spcPct val="0"/>
        </a:spcBef>
        <a:buNone/>
        <a:defRPr sz="2400" b="0" kern="1200">
          <a:solidFill>
            <a:schemeClr val="bg1"/>
          </a:solidFill>
          <a:latin typeface="+mj-lt"/>
          <a:ea typeface="+mj-ea"/>
          <a:cs typeface="+mj-cs"/>
        </a:defRPr>
      </a:lvl1pPr>
    </p:titleStyle>
    <p:bodyStyle>
      <a:lvl1pPr marL="0" indent="0" algn="l" defTabSz="914400" rtl="0" eaLnBrk="1" latinLnBrk="0" hangingPunct="1">
        <a:spcBef>
          <a:spcPts val="1800"/>
        </a:spcBef>
        <a:spcAft>
          <a:spcPts val="1200"/>
        </a:spcAft>
        <a:buFont typeface="Arial" panose="020B0604020202020204" pitchFamily="34" charset="0"/>
        <a:buNone/>
        <a:defRPr sz="2000" b="0" kern="1200">
          <a:solidFill>
            <a:schemeClr val="accent1"/>
          </a:solidFill>
          <a:latin typeface="+mn-lt"/>
          <a:ea typeface="+mn-ea"/>
          <a:cs typeface="+mn-cs"/>
        </a:defRPr>
      </a:lvl1pPr>
      <a:lvl2pPr marL="228600" indent="-228600"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2pPr>
      <a:lvl3pPr marL="457200" indent="-22383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3pPr>
      <a:lvl4pPr marL="685800" indent="-231775"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4pPr>
      <a:lvl5pPr marL="915988" indent="-23018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4.xml"/><Relationship Id="rId7" Type="http://schemas.openxmlformats.org/officeDocument/2006/relationships/image" Target="../media/image7.emf"/><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emf"/><Relationship Id="rId5" Type="http://schemas.openxmlformats.org/officeDocument/2006/relationships/slideLayout" Target="../slideLayouts/slideLayout2.xml"/><Relationship Id="rId4" Type="http://schemas.openxmlformats.org/officeDocument/2006/relationships/tags" Target="../tags/tag5.xml"/><Relationship Id="rId9" Type="http://schemas.openxmlformats.org/officeDocument/2006/relationships/image" Target="../media/image9.emf"/></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228600" y="2805112"/>
            <a:ext cx="8686800" cy="430887"/>
          </a:xfrm>
        </p:spPr>
        <p:txBody>
          <a:bodyPr/>
          <a:lstStyle/>
          <a:p>
            <a:r>
              <a:rPr lang="en-CA" dirty="0" smtClean="0"/>
              <a:t>ECM </a:t>
            </a:r>
            <a:r>
              <a:rPr lang="en-CA" smtClean="0"/>
              <a:t>Panel Discussion</a:t>
            </a:r>
            <a:endParaRPr lang="en-US" dirty="0"/>
          </a:p>
        </p:txBody>
      </p:sp>
      <p:sp>
        <p:nvSpPr>
          <p:cNvPr id="3" name="Rectangle 2"/>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spTree>
    <p:extLst>
      <p:ext uri="{BB962C8B-B14F-4D97-AF65-F5344CB8AC3E}">
        <p14:creationId xmlns:p14="http://schemas.microsoft.com/office/powerpoint/2010/main" val="10054555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sp>
        <p:nvSpPr>
          <p:cNvPr id="2" name="Title 1"/>
          <p:cNvSpPr>
            <a:spLocks noGrp="1"/>
          </p:cNvSpPr>
          <p:nvPr>
            <p:ph type="title"/>
          </p:nvPr>
        </p:nvSpPr>
        <p:spPr/>
        <p:txBody>
          <a:bodyPr/>
          <a:lstStyle/>
          <a:p>
            <a:r>
              <a:rPr lang="en-CA" dirty="0" smtClean="0"/>
              <a:t>Allocations</a:t>
            </a:r>
            <a:endParaRPr lang="en-US" dirty="0"/>
          </a:p>
        </p:txBody>
      </p:sp>
      <p:sp>
        <p:nvSpPr>
          <p:cNvPr id="3" name="Slide Number Placeholder 2"/>
          <p:cNvSpPr>
            <a:spLocks noGrp="1"/>
          </p:cNvSpPr>
          <p:nvPr>
            <p:ph type="sldNum" sz="quarter" idx="12"/>
          </p:nvPr>
        </p:nvSpPr>
        <p:spPr/>
        <p:txBody>
          <a:bodyPr/>
          <a:lstStyle/>
          <a:p>
            <a:fld id="{E633FACB-E57B-4CDC-9F3B-D7F03E444374}" type="slidenum">
              <a:rPr lang="en-CA" smtClean="0"/>
              <a:t>9</a:t>
            </a:fld>
            <a:endParaRPr lang="en-CA" dirty="0"/>
          </a:p>
        </p:txBody>
      </p:sp>
      <p:sp>
        <p:nvSpPr>
          <p:cNvPr id="5" name="Content Placeholder 2"/>
          <p:cNvSpPr txBox="1">
            <a:spLocks/>
          </p:cNvSpPr>
          <p:nvPr/>
        </p:nvSpPr>
        <p:spPr>
          <a:xfrm>
            <a:off x="228600" y="881392"/>
            <a:ext cx="8686800" cy="3339376"/>
          </a:xfrm>
          <a:prstGeom prst="rect">
            <a:avLst/>
          </a:prstGeom>
        </p:spPr>
        <p:txBody>
          <a:bodyPr/>
          <a:lstStyle>
            <a:lvl1pPr marL="0" indent="0" algn="l" defTabSz="914400" rtl="0" eaLnBrk="1" latinLnBrk="0" hangingPunct="1">
              <a:spcBef>
                <a:spcPts val="1800"/>
              </a:spcBef>
              <a:spcAft>
                <a:spcPts val="1200"/>
              </a:spcAft>
              <a:buFont typeface="Arial" panose="020B0604020202020204" pitchFamily="34" charset="0"/>
              <a:buNone/>
              <a:defRPr sz="2000" b="0" kern="1200">
                <a:solidFill>
                  <a:schemeClr val="accent1"/>
                </a:solidFill>
                <a:latin typeface="+mn-lt"/>
                <a:ea typeface="+mn-ea"/>
                <a:cs typeface="+mn-cs"/>
              </a:defRPr>
            </a:lvl1pPr>
            <a:lvl2pPr marL="228600" indent="-228600"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2pPr>
            <a:lvl3pPr marL="457200" indent="-22383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3pPr>
            <a:lvl4pPr marL="685800" indent="-231775"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4pPr>
            <a:lvl5pPr marL="915988" indent="-23018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600"/>
              </a:spcAft>
            </a:pPr>
            <a:r>
              <a:rPr lang="en-CA" dirty="0"/>
              <a:t>Approach to Allocations</a:t>
            </a:r>
            <a:endParaRPr lang="en-CA" dirty="0" smtClean="0"/>
          </a:p>
          <a:p>
            <a:pPr lvl="1"/>
            <a:r>
              <a:rPr lang="en-CA" sz="1450" dirty="0"/>
              <a:t>Typically all accounts that place an order receive an allocation</a:t>
            </a:r>
          </a:p>
          <a:p>
            <a:pPr lvl="2"/>
            <a:r>
              <a:rPr lang="en-CA" sz="1450" dirty="0"/>
              <a:t>Accounts are bucketed into “percentage fills”</a:t>
            </a:r>
          </a:p>
          <a:p>
            <a:pPr lvl="1"/>
            <a:r>
              <a:rPr lang="en-CA" sz="1450" dirty="0"/>
              <a:t>Very large orders receive large fills on a “number of shares” basis, but not always on a “percentage of order” basis</a:t>
            </a:r>
          </a:p>
          <a:p>
            <a:pPr lvl="2"/>
            <a:r>
              <a:rPr lang="en-CA" sz="1450" dirty="0"/>
              <a:t>Retail typically allocated 15% - 25% of a transaction at launch, unless the deal will be retail driven (</a:t>
            </a:r>
            <a:r>
              <a:rPr lang="en-CA" sz="1450" dirty="0" err="1"/>
              <a:t>eg</a:t>
            </a:r>
            <a:r>
              <a:rPr lang="en-CA" sz="1450" dirty="0"/>
              <a:t>. REITs or preferred shares</a:t>
            </a:r>
            <a:r>
              <a:rPr lang="en-CA" sz="1450" dirty="0" smtClean="0"/>
              <a:t>)</a:t>
            </a:r>
            <a:endParaRPr lang="en-CA" sz="1450" dirty="0"/>
          </a:p>
          <a:p>
            <a:pPr lvl="1"/>
            <a:r>
              <a:rPr lang="en-CA" sz="1450" dirty="0"/>
              <a:t>Closing of institutional books:</a:t>
            </a:r>
          </a:p>
          <a:p>
            <a:pPr lvl="2"/>
            <a:r>
              <a:rPr lang="en-CA" sz="1450" dirty="0"/>
              <a:t>Afternoon launch:  Books will typically close the morning after the launch (</a:t>
            </a:r>
            <a:r>
              <a:rPr lang="en-CA" sz="1450" dirty="0" err="1"/>
              <a:t>ie</a:t>
            </a:r>
            <a:r>
              <a:rPr lang="en-CA" sz="1450" dirty="0"/>
              <a:t>. 8:30am)</a:t>
            </a:r>
          </a:p>
          <a:p>
            <a:pPr lvl="2"/>
            <a:r>
              <a:rPr lang="en-CA" sz="1450" dirty="0"/>
              <a:t>Morning launch:  Books will typically close at 9:15am</a:t>
            </a:r>
          </a:p>
          <a:p>
            <a:pPr lvl="2"/>
            <a:r>
              <a:rPr lang="en-CA" sz="1450" dirty="0"/>
              <a:t>Allocations should be disseminated before the market opens, so decisions need to be made quickly</a:t>
            </a:r>
          </a:p>
          <a:p>
            <a:pPr lvl="1"/>
            <a:r>
              <a:rPr lang="en-CA" sz="1450" dirty="0"/>
              <a:t>In large transactions, or commodity related offerings, there can be a “first come, first served” component with an ear</a:t>
            </a:r>
            <a:r>
              <a:rPr lang="en-CA" sz="1400" dirty="0"/>
              <a:t>lier order deadline</a:t>
            </a:r>
          </a:p>
        </p:txBody>
      </p:sp>
    </p:spTree>
    <p:extLst>
      <p:ext uri="{BB962C8B-B14F-4D97-AF65-F5344CB8AC3E}">
        <p14:creationId xmlns:p14="http://schemas.microsoft.com/office/powerpoint/2010/main" val="2767265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sp>
        <p:nvSpPr>
          <p:cNvPr id="2" name="Title 1"/>
          <p:cNvSpPr>
            <a:spLocks noGrp="1"/>
          </p:cNvSpPr>
          <p:nvPr>
            <p:ph type="title"/>
          </p:nvPr>
        </p:nvSpPr>
        <p:spPr/>
        <p:txBody>
          <a:bodyPr/>
          <a:lstStyle/>
          <a:p>
            <a:r>
              <a:rPr lang="en-CA" smtClean="0"/>
              <a:t>Introduction</a:t>
            </a:r>
            <a:endParaRPr lang="en-CA" dirty="0"/>
          </a:p>
        </p:txBody>
      </p:sp>
      <p:sp>
        <p:nvSpPr>
          <p:cNvPr id="3" name="Content Placeholder 2"/>
          <p:cNvSpPr>
            <a:spLocks noGrp="1"/>
          </p:cNvSpPr>
          <p:nvPr>
            <p:ph idx="1"/>
          </p:nvPr>
        </p:nvSpPr>
        <p:spPr>
          <a:xfrm>
            <a:off x="228600" y="960120"/>
            <a:ext cx="8686800" cy="307777"/>
          </a:xfrm>
        </p:spPr>
        <p:txBody>
          <a:bodyPr/>
          <a:lstStyle/>
          <a:p>
            <a:r>
              <a:rPr lang="en-CA" dirty="0" smtClean="0"/>
              <a:t>Canadian Equity Issuance Has Been ~$50 Billion Annually On Average </a:t>
            </a:r>
            <a:endParaRPr lang="en-CA" dirty="0"/>
          </a:p>
        </p:txBody>
      </p:sp>
      <p:sp>
        <p:nvSpPr>
          <p:cNvPr id="6" name="Text Placeholder 5"/>
          <p:cNvSpPr>
            <a:spLocks noGrp="1"/>
          </p:cNvSpPr>
          <p:nvPr>
            <p:ph type="body" sz="quarter" idx="13"/>
          </p:nvPr>
        </p:nvSpPr>
        <p:spPr>
          <a:xfrm>
            <a:off x="228598" y="4339828"/>
            <a:ext cx="8915402" cy="553998"/>
          </a:xfrm>
        </p:spPr>
        <p:txBody>
          <a:bodyPr/>
          <a:lstStyle/>
          <a:p>
            <a:r>
              <a:rPr lang="en-CA" dirty="0" smtClean="0"/>
              <a:t>   As of August 5, 2016.</a:t>
            </a:r>
          </a:p>
          <a:p>
            <a:pPr marL="114300" indent="-114300"/>
            <a:r>
              <a:rPr lang="en-CA" baseline="30000" dirty="0"/>
              <a:t>1</a:t>
            </a:r>
            <a:r>
              <a:rPr lang="en-CA" dirty="0"/>
              <a:t> </a:t>
            </a:r>
            <a:r>
              <a:rPr lang="en-CA" dirty="0" smtClean="0"/>
              <a:t>Yield </a:t>
            </a:r>
            <a:r>
              <a:rPr lang="en-CA" dirty="0"/>
              <a:t>issuance consists of convertible debentures, preferred shares, trust units, retail structured </a:t>
            </a:r>
            <a:r>
              <a:rPr lang="en-CA" dirty="0" smtClean="0"/>
              <a:t>products and </a:t>
            </a:r>
            <a:r>
              <a:rPr lang="en-CA" dirty="0"/>
              <a:t>common shares paying a yield greater than 4.0%.</a:t>
            </a:r>
          </a:p>
        </p:txBody>
      </p:sp>
      <p:graphicFrame>
        <p:nvGraphicFramePr>
          <p:cNvPr id="15" name="Table 14"/>
          <p:cNvGraphicFramePr>
            <a:graphicFrameLocks noGrp="1"/>
          </p:cNvGraphicFramePr>
          <p:nvPr>
            <p:extLst>
              <p:ext uri="{D42A27DB-BD31-4B8C-83A1-F6EECF244321}">
                <p14:modId xmlns:p14="http://schemas.microsoft.com/office/powerpoint/2010/main" val="1101720695"/>
              </p:ext>
            </p:extLst>
          </p:nvPr>
        </p:nvGraphicFramePr>
        <p:xfrm>
          <a:off x="2438401" y="1443652"/>
          <a:ext cx="4267199" cy="289560"/>
        </p:xfrm>
        <a:graphic>
          <a:graphicData uri="http://schemas.openxmlformats.org/drawingml/2006/table">
            <a:tbl>
              <a:tblPr firstRow="1" bandRow="1">
                <a:tableStyleId>{5C22544A-7EE6-4342-B048-85BDC9FD1C3A}</a:tableStyleId>
              </a:tblPr>
              <a:tblGrid>
                <a:gridCol w="4267199"/>
              </a:tblGrid>
              <a:tr h="0">
                <a:tc>
                  <a:txBody>
                    <a:bodyPr/>
                    <a:lstStyle/>
                    <a:p>
                      <a:pPr algn="l"/>
                      <a:r>
                        <a:rPr lang="en-CA" sz="1300" b="0" dirty="0" smtClean="0">
                          <a:solidFill>
                            <a:schemeClr val="accent1"/>
                          </a:solidFill>
                          <a:latin typeface="+mj-lt"/>
                        </a:rPr>
                        <a:t>Equity Issuance </a:t>
                      </a:r>
                      <a:r>
                        <a:rPr lang="en-CA" sz="1200" b="0" i="1" dirty="0" smtClean="0">
                          <a:solidFill>
                            <a:schemeClr val="accent1"/>
                          </a:solidFill>
                          <a:latin typeface="+mj-lt"/>
                        </a:rPr>
                        <a:t>($ billions)</a:t>
                      </a:r>
                      <a:endParaRPr lang="en-CA" sz="1300" b="0" i="1" dirty="0" smtClean="0">
                        <a:solidFill>
                          <a:schemeClr val="accent1"/>
                        </a:solidFill>
                        <a:latin typeface="+mj-lt"/>
                      </a:endParaRPr>
                    </a:p>
                  </a:txBody>
                  <a:tcPr>
                    <a:lnL w="12700" cmpd="sng">
                      <a:noFill/>
                    </a:lnL>
                    <a:lnR w="38100" cap="flat" cmpd="sng" algn="ctr">
                      <a:no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pic>
        <p:nvPicPr>
          <p:cNvPr id="1026" name="Picture 2"/>
          <p:cNvPicPr>
            <a:picLocks noChangeAspect="1" noChangeArrowheads="1"/>
          </p:cNvPicPr>
          <p:nvPr>
            <p:custDataLst>
              <p:tags r:id="rId1"/>
            </p:custDataLst>
          </p:nvPr>
        </p:nvPicPr>
        <p:blipFill>
          <a:blip r:embed="rId4" cstate="print">
            <a:extLst>
              <a:ext uri="{28A0092B-C50C-407E-A947-70E740481C1C}">
                <a14:useLocalDpi xmlns:a14="http://schemas.microsoft.com/office/drawing/2010/main" val="0"/>
              </a:ext>
            </a:extLst>
          </a:blip>
          <a:srcRect/>
          <a:stretch>
            <a:fillRect/>
          </a:stretch>
        </p:blipFill>
        <p:spPr bwMode="auto">
          <a:xfrm>
            <a:off x="2370765" y="1594070"/>
            <a:ext cx="4402470" cy="2738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632560" y="4008823"/>
            <a:ext cx="750898" cy="184666"/>
          </a:xfrm>
          <a:prstGeom prst="rect">
            <a:avLst/>
          </a:prstGeom>
          <a:noFill/>
        </p:spPr>
        <p:txBody>
          <a:bodyPr wrap="square" rtlCol="0">
            <a:spAutoFit/>
          </a:bodyPr>
          <a:lstStyle/>
          <a:p>
            <a:r>
              <a:rPr lang="en-CA" sz="600" dirty="0" smtClean="0"/>
              <a:t>1</a:t>
            </a:r>
            <a:endParaRPr lang="en-US" sz="600" dirty="0"/>
          </a:p>
        </p:txBody>
      </p:sp>
      <p:sp>
        <p:nvSpPr>
          <p:cNvPr id="7" name="Slide Number Placeholder 6"/>
          <p:cNvSpPr>
            <a:spLocks noGrp="1"/>
          </p:cNvSpPr>
          <p:nvPr>
            <p:ph type="sldNum" sz="quarter" idx="12"/>
          </p:nvPr>
        </p:nvSpPr>
        <p:spPr/>
        <p:txBody>
          <a:bodyPr/>
          <a:lstStyle/>
          <a:p>
            <a:fld id="{E633FACB-E57B-4CDC-9F3B-D7F03E444374}" type="slidenum">
              <a:rPr lang="en-CA" smtClean="0"/>
              <a:t>1</a:t>
            </a:fld>
            <a:endParaRPr lang="en-CA" dirty="0"/>
          </a:p>
        </p:txBody>
      </p:sp>
    </p:spTree>
    <p:extLst>
      <p:ext uri="{BB962C8B-B14F-4D97-AF65-F5344CB8AC3E}">
        <p14:creationId xmlns:p14="http://schemas.microsoft.com/office/powerpoint/2010/main" val="42156839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5"/>
          <p:cNvSpPr txBox="1">
            <a:spLocks/>
          </p:cNvSpPr>
          <p:nvPr/>
        </p:nvSpPr>
        <p:spPr>
          <a:xfrm>
            <a:off x="228598" y="4718685"/>
            <a:ext cx="8915402" cy="184666"/>
          </a:xfrm>
          <a:prstGeom prst="rect">
            <a:avLst/>
          </a:prstGeom>
        </p:spPr>
        <p:txBody>
          <a:bodyPr vert="horz" wrap="square" lIns="0" tIns="0" rIns="0" bIns="0" rtlCol="0" anchor="b" anchorCtr="0">
            <a:spAutoFit/>
          </a:bodyPr>
          <a:lstStyle>
            <a:lvl1pPr marL="171450" indent="-171450" algn="l" defTabSz="914400" rtl="0" eaLnBrk="1" latinLnBrk="0" hangingPunct="1">
              <a:spcBef>
                <a:spcPts val="0"/>
              </a:spcBef>
              <a:spcAft>
                <a:spcPts val="0"/>
              </a:spcAft>
              <a:buFont typeface="Arial" panose="020B0604020202020204" pitchFamily="34" charset="0"/>
              <a:buNone/>
              <a:defRPr sz="1200" b="0" kern="1200">
                <a:solidFill>
                  <a:schemeClr val="tx1"/>
                </a:solidFill>
                <a:latin typeface="+mn-lt"/>
                <a:ea typeface="+mn-ea"/>
                <a:cs typeface="+mn-cs"/>
              </a:defRPr>
            </a:lvl1pPr>
            <a:lvl2pPr marL="228600" indent="-228600"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2pPr>
            <a:lvl3pPr marL="457200" indent="-22383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3pPr>
            <a:lvl4pPr marL="685800" indent="-231775"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4pPr>
            <a:lvl5pPr marL="915988" indent="-23018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CA" dirty="0" smtClean="0"/>
              <a:t>   As of August 5, 2016.</a:t>
            </a:r>
            <a:endParaRPr lang="en-CA" dirty="0"/>
          </a:p>
        </p:txBody>
      </p:sp>
      <p:sp>
        <p:nvSpPr>
          <p:cNvPr id="7" name="Content Placeholder 2"/>
          <p:cNvSpPr txBox="1">
            <a:spLocks/>
          </p:cNvSpPr>
          <p:nvPr/>
        </p:nvSpPr>
        <p:spPr>
          <a:xfrm>
            <a:off x="228600" y="960120"/>
            <a:ext cx="8686800" cy="307777"/>
          </a:xfrm>
          <a:prstGeom prst="rect">
            <a:avLst/>
          </a:prstGeom>
        </p:spPr>
        <p:txBody>
          <a:bodyPr vert="horz" lIns="0" tIns="0" rIns="0" bIns="0" rtlCol="0">
            <a:spAutoFit/>
          </a:bodyPr>
          <a:lstStyle>
            <a:lvl1pPr marL="0" indent="0" algn="l" defTabSz="914400" rtl="0" eaLnBrk="1" latinLnBrk="0" hangingPunct="1">
              <a:spcBef>
                <a:spcPts val="1800"/>
              </a:spcBef>
              <a:spcAft>
                <a:spcPts val="1200"/>
              </a:spcAft>
              <a:buFont typeface="Arial" panose="020B0604020202020204" pitchFamily="34" charset="0"/>
              <a:buNone/>
              <a:defRPr sz="2000" b="0" kern="1200">
                <a:solidFill>
                  <a:schemeClr val="accent1"/>
                </a:solidFill>
                <a:latin typeface="+mn-lt"/>
                <a:ea typeface="+mn-ea"/>
                <a:cs typeface="+mn-cs"/>
              </a:defRPr>
            </a:lvl1pPr>
            <a:lvl2pPr marL="228600" indent="-228600"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2pPr>
            <a:lvl3pPr marL="457200" indent="-22383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3pPr>
            <a:lvl4pPr marL="685800" indent="-231775"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4pPr>
            <a:lvl5pPr marL="914400" indent="-228600"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CA" dirty="0" smtClean="0">
                <a:solidFill>
                  <a:srgbClr val="AF0B1C"/>
                </a:solidFill>
              </a:rPr>
              <a:t>ECM Team Responsibilities </a:t>
            </a:r>
            <a:r>
              <a:rPr lang="en-CA" i="1" dirty="0" smtClean="0">
                <a:solidFill>
                  <a:srgbClr val="AF0B1C"/>
                </a:solidFill>
              </a:rPr>
              <a:t> </a:t>
            </a:r>
            <a:endParaRPr lang="en-CA" i="1" dirty="0">
              <a:solidFill>
                <a:srgbClr val="AF0B1C"/>
              </a:solidFill>
            </a:endParaRPr>
          </a:p>
        </p:txBody>
      </p:sp>
      <p:graphicFrame>
        <p:nvGraphicFramePr>
          <p:cNvPr id="15" name="Table 14"/>
          <p:cNvGraphicFramePr>
            <a:graphicFrameLocks noGrp="1"/>
          </p:cNvGraphicFramePr>
          <p:nvPr>
            <p:extLst>
              <p:ext uri="{D42A27DB-BD31-4B8C-83A1-F6EECF244321}">
                <p14:modId xmlns:p14="http://schemas.microsoft.com/office/powerpoint/2010/main" val="753839107"/>
              </p:ext>
            </p:extLst>
          </p:nvPr>
        </p:nvGraphicFramePr>
        <p:xfrm>
          <a:off x="222250" y="1290510"/>
          <a:ext cx="8686800" cy="563880"/>
        </p:xfrm>
        <a:graphic>
          <a:graphicData uri="http://schemas.openxmlformats.org/drawingml/2006/table">
            <a:tbl>
              <a:tblPr firstRow="1" bandRow="1">
                <a:tableStyleId>{5C22544A-7EE6-4342-B048-85BDC9FD1C3A}</a:tableStyleId>
              </a:tblPr>
              <a:tblGrid>
                <a:gridCol w="4343400"/>
                <a:gridCol w="4343400"/>
              </a:tblGrid>
              <a:tr h="274320">
                <a:tc gridSpan="2">
                  <a:txBody>
                    <a:bodyPr/>
                    <a:lstStyle/>
                    <a:p>
                      <a:r>
                        <a:rPr lang="en-CA" sz="1300" b="0" dirty="0" smtClean="0">
                          <a:solidFill>
                            <a:schemeClr val="accent1"/>
                          </a:solidFill>
                        </a:rPr>
                        <a:t>Canadian Equity Issuance Breakdown Since 2010</a:t>
                      </a:r>
                    </a:p>
                  </a:txBody>
                  <a:tcPr>
                    <a:lnB w="12700" cap="flat" cmpd="sng" algn="ctr">
                      <a:solidFill>
                        <a:schemeClr val="accent1"/>
                      </a:solidFill>
                      <a:prstDash val="solid"/>
                      <a:round/>
                      <a:headEnd type="none" w="med" len="med"/>
                      <a:tailEnd type="none" w="med" len="med"/>
                    </a:lnB>
                    <a:noFill/>
                  </a:tcPr>
                </a:tc>
                <a:tc hMerge="1">
                  <a:txBody>
                    <a:bodyPr/>
                    <a:lstStyle/>
                    <a:p>
                      <a:endParaRPr lang="en-CA"/>
                    </a:p>
                  </a:txBody>
                  <a:tcPr/>
                </a:tc>
              </a:tr>
              <a:tr h="274320">
                <a:tc>
                  <a:txBody>
                    <a:bodyPr/>
                    <a:lstStyle/>
                    <a:p>
                      <a:r>
                        <a:rPr lang="en-CA" sz="1200" b="1" dirty="0" smtClean="0">
                          <a:solidFill>
                            <a:schemeClr val="tx1"/>
                          </a:solidFill>
                        </a:rPr>
                        <a:t>By Equity</a:t>
                      </a:r>
                      <a:r>
                        <a:rPr lang="en-CA" sz="1200" b="1" baseline="0" dirty="0" smtClean="0">
                          <a:solidFill>
                            <a:schemeClr val="tx1"/>
                          </a:solidFill>
                        </a:rPr>
                        <a:t> Product </a:t>
                      </a:r>
                      <a:endParaRPr lang="en-CA" sz="1200" b="1" dirty="0" smtClean="0">
                        <a:solidFill>
                          <a:schemeClr val="tx1"/>
                        </a:solidFill>
                      </a:endParaRPr>
                    </a:p>
                  </a:txBody>
                  <a:tcP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r>
                        <a:rPr lang="en-CA" sz="1200" b="1" dirty="0" smtClean="0">
                          <a:solidFill>
                            <a:schemeClr val="tx1"/>
                          </a:solidFill>
                        </a:rPr>
                        <a:t>By Sector</a:t>
                      </a:r>
                    </a:p>
                  </a:txBody>
                  <a:tcP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r>
            </a:tbl>
          </a:graphicData>
        </a:graphic>
      </p:graphicFrame>
      <p:sp>
        <p:nvSpPr>
          <p:cNvPr id="18" name="Rounded Rectangle 17"/>
          <p:cNvSpPr/>
          <p:nvPr/>
        </p:nvSpPr>
        <p:spPr>
          <a:xfrm>
            <a:off x="6895941" y="2236001"/>
            <a:ext cx="1470660" cy="285889"/>
          </a:xfrm>
          <a:prstGeom prst="roundRect">
            <a:avLst/>
          </a:prstGeom>
          <a:solidFill>
            <a:srgbClr val="E7E7E7"/>
          </a:solidFill>
        </p:spPr>
        <p:txBody>
          <a:bodyPr wrap="square" rtlCol="0" anchor="ctr">
            <a:noAutofit/>
          </a:bodyPr>
          <a:lstStyle/>
          <a:p>
            <a:pPr algn="ctr"/>
            <a:r>
              <a:rPr lang="en-CA" sz="1100" dirty="0">
                <a:solidFill>
                  <a:prstClr val="black"/>
                </a:solidFill>
              </a:rPr>
              <a:t>$</a:t>
            </a:r>
            <a:r>
              <a:rPr lang="en-CA" sz="1100" dirty="0" smtClean="0">
                <a:solidFill>
                  <a:prstClr val="black"/>
                </a:solidFill>
              </a:rPr>
              <a:t>330 </a:t>
            </a:r>
            <a:r>
              <a:rPr lang="en-CA" sz="1100" dirty="0">
                <a:solidFill>
                  <a:prstClr val="black"/>
                </a:solidFill>
              </a:rPr>
              <a:t>billion raised</a:t>
            </a:r>
          </a:p>
        </p:txBody>
      </p:sp>
      <p:sp>
        <p:nvSpPr>
          <p:cNvPr id="19" name="Rounded Rectangle 18"/>
          <p:cNvSpPr/>
          <p:nvPr/>
        </p:nvSpPr>
        <p:spPr>
          <a:xfrm>
            <a:off x="2416651" y="2248701"/>
            <a:ext cx="1470660" cy="285889"/>
          </a:xfrm>
          <a:prstGeom prst="roundRect">
            <a:avLst/>
          </a:prstGeom>
          <a:solidFill>
            <a:srgbClr val="E7E7E7"/>
          </a:solidFill>
        </p:spPr>
        <p:txBody>
          <a:bodyPr wrap="square" rtlCol="0" anchor="ctr">
            <a:noAutofit/>
          </a:bodyPr>
          <a:lstStyle/>
          <a:p>
            <a:pPr algn="ctr"/>
            <a:r>
              <a:rPr lang="en-CA" sz="1100" dirty="0" smtClean="0">
                <a:solidFill>
                  <a:prstClr val="black"/>
                </a:solidFill>
              </a:rPr>
              <a:t>~2,600 </a:t>
            </a:r>
            <a:r>
              <a:rPr lang="en-CA" sz="1100" dirty="0">
                <a:solidFill>
                  <a:prstClr val="black"/>
                </a:solidFill>
              </a:rPr>
              <a:t>issues</a:t>
            </a:r>
          </a:p>
        </p:txBody>
      </p:sp>
      <p:sp>
        <p:nvSpPr>
          <p:cNvPr id="10" name="Title 1"/>
          <p:cNvSpPr>
            <a:spLocks noGrp="1"/>
          </p:cNvSpPr>
          <p:nvPr>
            <p:ph type="title"/>
          </p:nvPr>
        </p:nvSpPr>
        <p:spPr/>
        <p:txBody>
          <a:bodyPr/>
          <a:lstStyle/>
          <a:p>
            <a:r>
              <a:rPr lang="en-CA" smtClean="0"/>
              <a:t>Introduction</a:t>
            </a:r>
            <a:endParaRPr lang="en-CA" dirty="0"/>
          </a:p>
        </p:txBody>
      </p:sp>
      <p:sp>
        <p:nvSpPr>
          <p:cNvPr id="11" name="Rectangle 10"/>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sp>
        <p:nvSpPr>
          <p:cNvPr id="2" name="Slide Number Placeholder 1"/>
          <p:cNvSpPr>
            <a:spLocks noGrp="1"/>
          </p:cNvSpPr>
          <p:nvPr>
            <p:ph type="sldNum" sz="quarter" idx="12"/>
          </p:nvPr>
        </p:nvSpPr>
        <p:spPr/>
        <p:txBody>
          <a:bodyPr/>
          <a:lstStyle/>
          <a:p>
            <a:fld id="{E633FACB-E57B-4CDC-9F3B-D7F03E444374}" type="slidenum">
              <a:rPr lang="en-CA" smtClean="0"/>
              <a:t>2</a:t>
            </a:fld>
            <a:endParaRPr lang="en-CA" dirty="0"/>
          </a:p>
        </p:txBody>
      </p:sp>
      <p:pic>
        <p:nvPicPr>
          <p:cNvPr id="1026" name="Picture 2"/>
          <p:cNvPicPr>
            <a:picLocks noChangeAspect="1" noChangeArrowheads="1"/>
          </p:cNvPicPr>
          <p:nvPr>
            <p:custDataLst>
              <p:tags r:id="rId1"/>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731837" y="1905147"/>
            <a:ext cx="4460875" cy="1258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3"/>
          <p:cNvPicPr>
            <a:picLocks noChangeAspect="1" noChangeArrowheads="1"/>
          </p:cNvPicPr>
          <p:nvPr>
            <p:custDataLst>
              <p:tags r:id="rId2"/>
            </p:custDataLst>
          </p:nvPr>
        </p:nvPicPr>
        <p:blipFill>
          <a:blip r:embed="rId7" cstate="print">
            <a:extLst>
              <a:ext uri="{28A0092B-C50C-407E-A947-70E740481C1C}">
                <a14:useLocalDpi xmlns:a14="http://schemas.microsoft.com/office/drawing/2010/main" val="0"/>
              </a:ext>
            </a:extLst>
          </a:blip>
          <a:srcRect/>
          <a:stretch>
            <a:fillRect/>
          </a:stretch>
        </p:blipFill>
        <p:spPr bwMode="auto">
          <a:xfrm>
            <a:off x="3394075" y="1913084"/>
            <a:ext cx="4454525"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4" name="Table 13"/>
          <p:cNvGraphicFramePr>
            <a:graphicFrameLocks noGrp="1"/>
          </p:cNvGraphicFramePr>
          <p:nvPr>
            <p:extLst>
              <p:ext uri="{D42A27DB-BD31-4B8C-83A1-F6EECF244321}">
                <p14:modId xmlns:p14="http://schemas.microsoft.com/office/powerpoint/2010/main" val="307598740"/>
              </p:ext>
            </p:extLst>
          </p:nvPr>
        </p:nvGraphicFramePr>
        <p:xfrm>
          <a:off x="222250" y="3151060"/>
          <a:ext cx="8686800" cy="274320"/>
        </p:xfrm>
        <a:graphic>
          <a:graphicData uri="http://schemas.openxmlformats.org/drawingml/2006/table">
            <a:tbl>
              <a:tblPr firstRow="1" bandRow="1">
                <a:tableStyleId>{5C22544A-7EE6-4342-B048-85BDC9FD1C3A}</a:tableStyleId>
              </a:tblPr>
              <a:tblGrid>
                <a:gridCol w="4343400"/>
                <a:gridCol w="4343400"/>
              </a:tblGrid>
              <a:tr h="274320">
                <a:tc>
                  <a:txBody>
                    <a:bodyPr/>
                    <a:lstStyle/>
                    <a:p>
                      <a:r>
                        <a:rPr lang="en-CA" sz="1200" b="1" dirty="0" smtClean="0">
                          <a:solidFill>
                            <a:schemeClr val="tx1"/>
                          </a:solidFill>
                        </a:rPr>
                        <a:t>Bought Deals vs Marketed Deals </a:t>
                      </a:r>
                    </a:p>
                  </a:txBody>
                  <a:tcPr>
                    <a:lnT w="1270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r>
                        <a:rPr lang="en-CA" sz="1200" b="1" dirty="0" smtClean="0">
                          <a:solidFill>
                            <a:schemeClr val="tx1"/>
                          </a:solidFill>
                        </a:rPr>
                        <a:t>IPOs</a:t>
                      </a:r>
                      <a:r>
                        <a:rPr lang="en-CA" sz="1200" b="1" baseline="0" dirty="0" smtClean="0">
                          <a:solidFill>
                            <a:schemeClr val="tx1"/>
                          </a:solidFill>
                        </a:rPr>
                        <a:t> vs Follow-on Issuance</a:t>
                      </a:r>
                      <a:endParaRPr lang="en-CA" sz="1200" b="1" dirty="0" smtClean="0">
                        <a:solidFill>
                          <a:schemeClr val="tx1"/>
                        </a:solidFill>
                      </a:endParaRPr>
                    </a:p>
                  </a:txBody>
                  <a:tcPr>
                    <a:lnT w="1270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r>
            </a:tbl>
          </a:graphicData>
        </a:graphic>
      </p:graphicFrame>
      <p:pic>
        <p:nvPicPr>
          <p:cNvPr id="4" name="Picture 4"/>
          <p:cNvPicPr>
            <a:picLocks noChangeAspect="1" noChangeArrowheads="1"/>
          </p:cNvPicPr>
          <p:nvPr>
            <p:custDataLst>
              <p:tags r:id="rId3"/>
            </p:custDataLst>
          </p:nvPr>
        </p:nvPicPr>
        <p:blipFill>
          <a:blip r:embed="rId8" cstate="print">
            <a:extLst>
              <a:ext uri="{28A0092B-C50C-407E-A947-70E740481C1C}">
                <a14:useLocalDpi xmlns:a14="http://schemas.microsoft.com/office/drawing/2010/main" val="0"/>
              </a:ext>
            </a:extLst>
          </a:blip>
          <a:srcRect/>
          <a:stretch>
            <a:fillRect/>
          </a:stretch>
        </p:blipFill>
        <p:spPr bwMode="auto">
          <a:xfrm>
            <a:off x="187007" y="3465660"/>
            <a:ext cx="4459287" cy="1258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custDataLst>
              <p:tags r:id="rId4"/>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4335462" y="3482328"/>
            <a:ext cx="4459287" cy="1258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9878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p:cNvCxnSpPr/>
          <p:nvPr/>
        </p:nvCxnSpPr>
        <p:spPr>
          <a:xfrm>
            <a:off x="4570726" y="1544185"/>
            <a:ext cx="0" cy="490506"/>
          </a:xfrm>
          <a:prstGeom prst="line">
            <a:avLst/>
          </a:prstGeom>
          <a:ln w="1270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228600" y="960120"/>
            <a:ext cx="8686800" cy="307777"/>
          </a:xfrm>
        </p:spPr>
        <p:txBody>
          <a:bodyPr/>
          <a:lstStyle/>
          <a:p>
            <a:r>
              <a:rPr lang="en-CA" dirty="0"/>
              <a:t>Equity Markets Structure</a:t>
            </a:r>
          </a:p>
        </p:txBody>
      </p:sp>
      <p:sp>
        <p:nvSpPr>
          <p:cNvPr id="6" name="Text Placeholder 5"/>
          <p:cNvSpPr>
            <a:spLocks noGrp="1"/>
          </p:cNvSpPr>
          <p:nvPr>
            <p:ph type="body" sz="quarter" idx="13"/>
          </p:nvPr>
        </p:nvSpPr>
        <p:spPr/>
        <p:txBody>
          <a:bodyPr/>
          <a:lstStyle/>
          <a:p>
            <a:endParaRPr lang="en-CA" dirty="0"/>
          </a:p>
        </p:txBody>
      </p:sp>
      <p:grpSp>
        <p:nvGrpSpPr>
          <p:cNvPr id="10" name="Group 9"/>
          <p:cNvGrpSpPr/>
          <p:nvPr/>
        </p:nvGrpSpPr>
        <p:grpSpPr>
          <a:xfrm>
            <a:off x="2657474" y="1756377"/>
            <a:ext cx="3821430" cy="2301303"/>
            <a:chOff x="2125980" y="1981200"/>
            <a:chExt cx="4137660" cy="2491740"/>
          </a:xfrm>
        </p:grpSpPr>
        <p:sp>
          <p:nvSpPr>
            <p:cNvPr id="7" name="Oval 6"/>
            <p:cNvSpPr/>
            <p:nvPr/>
          </p:nvSpPr>
          <p:spPr>
            <a:xfrm>
              <a:off x="2125980" y="1981200"/>
              <a:ext cx="2491740" cy="2491740"/>
            </a:xfrm>
            <a:prstGeom prst="ellipse">
              <a:avLst/>
            </a:prstGeom>
            <a:solidFill>
              <a:schemeClr val="accent1">
                <a:alpha val="75000"/>
              </a:schemeClr>
            </a:solidFill>
          </p:spPr>
          <p:txBody>
            <a:bodyPr wrap="square" lIns="0" rIns="0" rtlCol="0" anchor="ctr">
              <a:noAutofit/>
            </a:bodyPr>
            <a:lstStyle/>
            <a:p>
              <a:r>
                <a:rPr lang="en-CA" sz="1100" dirty="0">
                  <a:solidFill>
                    <a:prstClr val="white"/>
                  </a:solidFill>
                </a:rPr>
                <a:t>Investment </a:t>
              </a:r>
              <a:r>
                <a:rPr lang="en-CA" sz="1100" dirty="0" smtClean="0">
                  <a:solidFill>
                    <a:prstClr val="white"/>
                  </a:solidFill>
                </a:rPr>
                <a:t/>
              </a:r>
              <a:br>
                <a:rPr lang="en-CA" sz="1100" dirty="0" smtClean="0">
                  <a:solidFill>
                    <a:prstClr val="white"/>
                  </a:solidFill>
                </a:rPr>
              </a:br>
              <a:r>
                <a:rPr lang="en-CA" sz="1100" dirty="0" smtClean="0">
                  <a:solidFill>
                    <a:prstClr val="white"/>
                  </a:solidFill>
                </a:rPr>
                <a:t>Banking</a:t>
              </a:r>
              <a:endParaRPr lang="en-CA" sz="1100" dirty="0">
                <a:solidFill>
                  <a:prstClr val="white"/>
                </a:solidFill>
              </a:endParaRPr>
            </a:p>
          </p:txBody>
        </p:sp>
        <p:sp>
          <p:nvSpPr>
            <p:cNvPr id="8" name="Oval 7"/>
            <p:cNvSpPr/>
            <p:nvPr/>
          </p:nvSpPr>
          <p:spPr>
            <a:xfrm>
              <a:off x="3771900" y="1981200"/>
              <a:ext cx="2491740" cy="2491740"/>
            </a:xfrm>
            <a:prstGeom prst="ellipse">
              <a:avLst/>
            </a:prstGeom>
            <a:solidFill>
              <a:schemeClr val="accent1">
                <a:alpha val="75000"/>
              </a:schemeClr>
            </a:solidFill>
          </p:spPr>
          <p:txBody>
            <a:bodyPr wrap="square" lIns="0" rIns="0" rtlCol="0" anchor="ctr">
              <a:noAutofit/>
            </a:bodyPr>
            <a:lstStyle/>
            <a:p>
              <a:pPr algn="r"/>
              <a:r>
                <a:rPr lang="en-CA" sz="1100" dirty="0">
                  <a:solidFill>
                    <a:prstClr val="white"/>
                  </a:solidFill>
                </a:rPr>
                <a:t>Sales, Trading </a:t>
              </a:r>
            </a:p>
            <a:p>
              <a:pPr algn="r"/>
              <a:r>
                <a:rPr lang="en-CA" sz="1100" dirty="0">
                  <a:solidFill>
                    <a:prstClr val="white"/>
                  </a:solidFill>
                </a:rPr>
                <a:t>and Research </a:t>
              </a:r>
            </a:p>
          </p:txBody>
        </p:sp>
        <p:sp>
          <p:nvSpPr>
            <p:cNvPr id="9" name="TextBox 8"/>
            <p:cNvSpPr txBox="1"/>
            <p:nvPr/>
          </p:nvSpPr>
          <p:spPr>
            <a:xfrm>
              <a:off x="3886200" y="3096265"/>
              <a:ext cx="609600" cy="283259"/>
            </a:xfrm>
            <a:prstGeom prst="rect">
              <a:avLst/>
            </a:prstGeom>
            <a:noFill/>
          </p:spPr>
          <p:txBody>
            <a:bodyPr wrap="square" rtlCol="0">
              <a:spAutoFit/>
            </a:bodyPr>
            <a:lstStyle/>
            <a:p>
              <a:pPr algn="ctr"/>
              <a:r>
                <a:rPr lang="en-US" sz="1100" dirty="0" smtClean="0">
                  <a:solidFill>
                    <a:prstClr val="white"/>
                  </a:solidFill>
                </a:rPr>
                <a:t>ECM</a:t>
              </a:r>
            </a:p>
          </p:txBody>
        </p:sp>
      </p:grpSp>
      <p:sp>
        <p:nvSpPr>
          <p:cNvPr id="13" name="TextBox 12"/>
          <p:cNvSpPr txBox="1"/>
          <p:nvPr/>
        </p:nvSpPr>
        <p:spPr>
          <a:xfrm>
            <a:off x="7802880" y="2660808"/>
            <a:ext cx="1112520" cy="492443"/>
          </a:xfrm>
          <a:prstGeom prst="rect">
            <a:avLst/>
          </a:prstGeom>
          <a:noFill/>
        </p:spPr>
        <p:txBody>
          <a:bodyPr wrap="square" rtlCol="0">
            <a:spAutoFit/>
          </a:bodyPr>
          <a:lstStyle/>
          <a:p>
            <a:pPr algn="ctr"/>
            <a:r>
              <a:rPr lang="en-CA" sz="1300" b="1" dirty="0">
                <a:solidFill>
                  <a:prstClr val="black"/>
                </a:solidFill>
              </a:rPr>
              <a:t>Buy Side </a:t>
            </a:r>
            <a:r>
              <a:rPr lang="en-CA" sz="1300" b="1" dirty="0" smtClean="0">
                <a:solidFill>
                  <a:prstClr val="black"/>
                </a:solidFill>
              </a:rPr>
              <a:t>Clients</a:t>
            </a:r>
            <a:endParaRPr lang="en-CA" sz="1300" b="1" dirty="0">
              <a:solidFill>
                <a:prstClr val="black"/>
              </a:solidFill>
            </a:endParaRPr>
          </a:p>
        </p:txBody>
      </p:sp>
      <p:sp>
        <p:nvSpPr>
          <p:cNvPr id="14" name="TextBox 13"/>
          <p:cNvSpPr txBox="1"/>
          <p:nvPr/>
        </p:nvSpPr>
        <p:spPr>
          <a:xfrm>
            <a:off x="220980" y="2660806"/>
            <a:ext cx="1112520" cy="492443"/>
          </a:xfrm>
          <a:prstGeom prst="rect">
            <a:avLst/>
          </a:prstGeom>
          <a:noFill/>
        </p:spPr>
        <p:txBody>
          <a:bodyPr wrap="square" rtlCol="0">
            <a:spAutoFit/>
          </a:bodyPr>
          <a:lstStyle/>
          <a:p>
            <a:pPr algn="ctr"/>
            <a:r>
              <a:rPr lang="en-CA" sz="1300" b="1" dirty="0">
                <a:solidFill>
                  <a:prstClr val="black"/>
                </a:solidFill>
              </a:rPr>
              <a:t>Corporate </a:t>
            </a:r>
            <a:r>
              <a:rPr lang="en-CA" sz="1300" b="1" dirty="0" smtClean="0">
                <a:solidFill>
                  <a:prstClr val="black"/>
                </a:solidFill>
              </a:rPr>
              <a:t>Issuers</a:t>
            </a:r>
            <a:endParaRPr lang="en-CA" sz="1300" b="1" dirty="0">
              <a:solidFill>
                <a:prstClr val="black"/>
              </a:solidFill>
            </a:endParaRPr>
          </a:p>
        </p:txBody>
      </p:sp>
      <p:sp>
        <p:nvSpPr>
          <p:cNvPr id="27" name="Left-Right Arrow 26"/>
          <p:cNvSpPr/>
          <p:nvPr/>
        </p:nvSpPr>
        <p:spPr>
          <a:xfrm>
            <a:off x="6679882" y="2609850"/>
            <a:ext cx="922020" cy="594360"/>
          </a:xfrm>
          <a:prstGeom prst="leftRightArrow">
            <a:avLst/>
          </a:prstGeom>
          <a:solidFill>
            <a:srgbClr val="686868"/>
          </a:solidFill>
        </p:spPr>
        <p:txBody>
          <a:bodyPr wrap="none" rtlCol="0" anchor="ctr">
            <a:spAutoFit/>
          </a:bodyPr>
          <a:lstStyle/>
          <a:p>
            <a:pPr algn="ctr"/>
            <a:endParaRPr lang="en-CA" sz="1100" dirty="0">
              <a:solidFill>
                <a:prstClr val="black"/>
              </a:solidFill>
            </a:endParaRPr>
          </a:p>
        </p:txBody>
      </p:sp>
      <p:sp>
        <p:nvSpPr>
          <p:cNvPr id="28" name="Left-Right Arrow 27"/>
          <p:cNvSpPr/>
          <p:nvPr/>
        </p:nvSpPr>
        <p:spPr>
          <a:xfrm>
            <a:off x="1534477" y="2609848"/>
            <a:ext cx="922020" cy="594360"/>
          </a:xfrm>
          <a:prstGeom prst="leftRightArrow">
            <a:avLst/>
          </a:prstGeom>
          <a:solidFill>
            <a:srgbClr val="686868"/>
          </a:solidFill>
        </p:spPr>
        <p:txBody>
          <a:bodyPr wrap="none" rtlCol="0" anchor="ctr">
            <a:spAutoFit/>
          </a:bodyPr>
          <a:lstStyle/>
          <a:p>
            <a:pPr algn="ctr"/>
            <a:endParaRPr lang="en-CA" sz="1100" dirty="0">
              <a:solidFill>
                <a:prstClr val="black"/>
              </a:solidFill>
            </a:endParaRPr>
          </a:p>
        </p:txBody>
      </p:sp>
      <p:sp>
        <p:nvSpPr>
          <p:cNvPr id="15" name="Title 1"/>
          <p:cNvSpPr>
            <a:spLocks noGrp="1"/>
          </p:cNvSpPr>
          <p:nvPr>
            <p:ph type="title"/>
          </p:nvPr>
        </p:nvSpPr>
        <p:spPr/>
        <p:txBody>
          <a:bodyPr/>
          <a:lstStyle/>
          <a:p>
            <a:r>
              <a:rPr lang="en-CA" dirty="0" smtClean="0"/>
              <a:t>Introduction</a:t>
            </a:r>
            <a:endParaRPr lang="en-CA" dirty="0"/>
          </a:p>
        </p:txBody>
      </p:sp>
      <p:sp>
        <p:nvSpPr>
          <p:cNvPr id="16" name="Rectangle 15"/>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sp>
        <p:nvSpPr>
          <p:cNvPr id="18" name="TextBox 17"/>
          <p:cNvSpPr txBox="1"/>
          <p:nvPr/>
        </p:nvSpPr>
        <p:spPr>
          <a:xfrm>
            <a:off x="2456497" y="1463989"/>
            <a:ext cx="1112520" cy="292388"/>
          </a:xfrm>
          <a:prstGeom prst="rect">
            <a:avLst/>
          </a:prstGeom>
          <a:noFill/>
        </p:spPr>
        <p:txBody>
          <a:bodyPr wrap="square" rtlCol="0">
            <a:spAutoFit/>
          </a:bodyPr>
          <a:lstStyle/>
          <a:p>
            <a:pPr algn="ctr"/>
            <a:r>
              <a:rPr lang="en-CA" sz="1300" b="1" dirty="0" smtClean="0">
                <a:solidFill>
                  <a:prstClr val="black"/>
                </a:solidFill>
              </a:rPr>
              <a:t>Private</a:t>
            </a:r>
            <a:endParaRPr lang="en-CA" sz="1300" b="1" dirty="0">
              <a:solidFill>
                <a:prstClr val="black"/>
              </a:solidFill>
            </a:endParaRPr>
          </a:p>
        </p:txBody>
      </p:sp>
      <p:sp>
        <p:nvSpPr>
          <p:cNvPr id="19" name="TextBox 18"/>
          <p:cNvSpPr txBox="1"/>
          <p:nvPr/>
        </p:nvSpPr>
        <p:spPr>
          <a:xfrm>
            <a:off x="5524349" y="1464847"/>
            <a:ext cx="1112520" cy="292388"/>
          </a:xfrm>
          <a:prstGeom prst="rect">
            <a:avLst/>
          </a:prstGeom>
          <a:noFill/>
        </p:spPr>
        <p:txBody>
          <a:bodyPr wrap="square" rtlCol="0">
            <a:spAutoFit/>
          </a:bodyPr>
          <a:lstStyle/>
          <a:p>
            <a:pPr algn="ctr"/>
            <a:r>
              <a:rPr lang="en-CA" sz="1300" b="1" dirty="0" smtClean="0">
                <a:solidFill>
                  <a:prstClr val="black"/>
                </a:solidFill>
              </a:rPr>
              <a:t>Public </a:t>
            </a:r>
            <a:endParaRPr lang="en-CA" sz="1300" b="1" dirty="0">
              <a:solidFill>
                <a:prstClr val="black"/>
              </a:solidFill>
            </a:endParaRPr>
          </a:p>
        </p:txBody>
      </p:sp>
      <p:sp>
        <p:nvSpPr>
          <p:cNvPr id="12" name="Slide Number Placeholder 11"/>
          <p:cNvSpPr>
            <a:spLocks noGrp="1"/>
          </p:cNvSpPr>
          <p:nvPr>
            <p:ph type="sldNum" sz="quarter" idx="12"/>
          </p:nvPr>
        </p:nvSpPr>
        <p:spPr/>
        <p:txBody>
          <a:bodyPr/>
          <a:lstStyle/>
          <a:p>
            <a:fld id="{E633FACB-E57B-4CDC-9F3B-D7F03E444374}" type="slidenum">
              <a:rPr lang="en-CA" smtClean="0"/>
              <a:t>3</a:t>
            </a:fld>
            <a:endParaRPr lang="en-CA" dirty="0"/>
          </a:p>
        </p:txBody>
      </p:sp>
      <p:pic>
        <p:nvPicPr>
          <p:cNvPr id="1027"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82062" t="12598" b="11524"/>
          <a:stretch/>
        </p:blipFill>
        <p:spPr bwMode="auto">
          <a:xfrm>
            <a:off x="4552558" y="2034691"/>
            <a:ext cx="416904" cy="1756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4" name="Straight Connector 23"/>
          <p:cNvCxnSpPr/>
          <p:nvPr/>
        </p:nvCxnSpPr>
        <p:spPr>
          <a:xfrm>
            <a:off x="4570726" y="3784894"/>
            <a:ext cx="0" cy="490506"/>
          </a:xfrm>
          <a:prstGeom prst="line">
            <a:avLst/>
          </a:prstGeom>
          <a:ln w="1270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3585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60120"/>
            <a:ext cx="8686800" cy="3339376"/>
          </a:xfrm>
        </p:spPr>
        <p:txBody>
          <a:bodyPr/>
          <a:lstStyle/>
          <a:p>
            <a:r>
              <a:rPr lang="en-CA" dirty="0" smtClean="0"/>
              <a:t>ECM - Origination</a:t>
            </a:r>
            <a:endParaRPr lang="en-CA" dirty="0"/>
          </a:p>
          <a:p>
            <a:pPr lvl="1"/>
            <a:r>
              <a:rPr lang="en-CA" dirty="0"/>
              <a:t>Works closely with investment banking to ‘originate’ and pitch new issue opportunities to corporate clients </a:t>
            </a:r>
          </a:p>
          <a:p>
            <a:pPr lvl="2"/>
            <a:r>
              <a:rPr lang="en-CA" dirty="0"/>
              <a:t>Located on the equity trading floor, and interact frequently with sales &amp; trading to stay current on market trends, trading flows, and investor sentiment</a:t>
            </a:r>
          </a:p>
          <a:p>
            <a:pPr lvl="1"/>
            <a:r>
              <a:rPr lang="en-CA" dirty="0"/>
              <a:t>Provide coverage for corporate clients</a:t>
            </a:r>
          </a:p>
          <a:p>
            <a:pPr lvl="2"/>
            <a:r>
              <a:rPr lang="en-CA" dirty="0"/>
              <a:t>Originators have specific sector responsibilities </a:t>
            </a:r>
          </a:p>
          <a:p>
            <a:pPr lvl="2"/>
            <a:r>
              <a:rPr lang="en-CA" dirty="0"/>
              <a:t>Provide market </a:t>
            </a:r>
            <a:r>
              <a:rPr lang="en-CA" dirty="0" smtClean="0"/>
              <a:t>colour / updates</a:t>
            </a:r>
            <a:r>
              <a:rPr lang="en-CA" dirty="0"/>
              <a:t>, advice and specific financing proposals </a:t>
            </a:r>
          </a:p>
          <a:p>
            <a:pPr lvl="1"/>
            <a:r>
              <a:rPr lang="en-CA" dirty="0"/>
              <a:t>Advise on appropriate equity product, structure, pricing, timing, and expected market </a:t>
            </a:r>
            <a:r>
              <a:rPr lang="en-CA" dirty="0" smtClean="0"/>
              <a:t>reaction</a:t>
            </a:r>
            <a:endParaRPr lang="en-CA" dirty="0"/>
          </a:p>
        </p:txBody>
      </p:sp>
      <p:sp>
        <p:nvSpPr>
          <p:cNvPr id="6" name="Text Placeholder 5"/>
          <p:cNvSpPr>
            <a:spLocks noGrp="1"/>
          </p:cNvSpPr>
          <p:nvPr>
            <p:ph type="body" sz="quarter" idx="13"/>
          </p:nvPr>
        </p:nvSpPr>
        <p:spPr/>
        <p:txBody>
          <a:bodyPr/>
          <a:lstStyle/>
          <a:p>
            <a:endParaRPr lang="en-CA" dirty="0"/>
          </a:p>
        </p:txBody>
      </p:sp>
      <p:sp>
        <p:nvSpPr>
          <p:cNvPr id="5" name="Title 1"/>
          <p:cNvSpPr>
            <a:spLocks noGrp="1"/>
          </p:cNvSpPr>
          <p:nvPr>
            <p:ph type="title"/>
          </p:nvPr>
        </p:nvSpPr>
        <p:spPr/>
        <p:txBody>
          <a:bodyPr/>
          <a:lstStyle/>
          <a:p>
            <a:r>
              <a:rPr lang="en-CA" dirty="0" smtClean="0"/>
              <a:t>Introduction</a:t>
            </a:r>
            <a:endParaRPr lang="en-CA" dirty="0"/>
          </a:p>
        </p:txBody>
      </p:sp>
      <p:sp>
        <p:nvSpPr>
          <p:cNvPr id="7" name="Rectangle 6"/>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sp>
        <p:nvSpPr>
          <p:cNvPr id="2" name="Slide Number Placeholder 1"/>
          <p:cNvSpPr>
            <a:spLocks noGrp="1"/>
          </p:cNvSpPr>
          <p:nvPr>
            <p:ph type="sldNum" sz="quarter" idx="12"/>
          </p:nvPr>
        </p:nvSpPr>
        <p:spPr/>
        <p:txBody>
          <a:bodyPr/>
          <a:lstStyle/>
          <a:p>
            <a:fld id="{E633FACB-E57B-4CDC-9F3B-D7F03E444374}" type="slidenum">
              <a:rPr lang="en-CA" smtClean="0"/>
              <a:t>4</a:t>
            </a:fld>
            <a:endParaRPr lang="en-CA" dirty="0"/>
          </a:p>
        </p:txBody>
      </p:sp>
    </p:spTree>
    <p:extLst>
      <p:ext uri="{BB962C8B-B14F-4D97-AF65-F5344CB8AC3E}">
        <p14:creationId xmlns:p14="http://schemas.microsoft.com/office/powerpoint/2010/main" val="11473138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60120"/>
            <a:ext cx="8686800" cy="2708434"/>
          </a:xfrm>
        </p:spPr>
        <p:txBody>
          <a:bodyPr/>
          <a:lstStyle/>
          <a:p>
            <a:r>
              <a:rPr lang="en-CA" dirty="0" smtClean="0"/>
              <a:t>ECM - Syndication</a:t>
            </a:r>
            <a:endParaRPr lang="en-CA" dirty="0"/>
          </a:p>
          <a:p>
            <a:pPr lvl="1"/>
            <a:r>
              <a:rPr lang="en-CA" dirty="0"/>
              <a:t>Work closely with origination professionals to determine structure, pricing and timing of new issues</a:t>
            </a:r>
          </a:p>
          <a:p>
            <a:pPr lvl="1"/>
            <a:r>
              <a:rPr lang="en-CA" dirty="0"/>
              <a:t>Maintain relationship with other Canadian investment dealers</a:t>
            </a:r>
          </a:p>
          <a:p>
            <a:pPr lvl="1"/>
            <a:r>
              <a:rPr lang="en-CA" dirty="0"/>
              <a:t>Stabilize following a new issue</a:t>
            </a:r>
          </a:p>
          <a:p>
            <a:pPr lvl="1"/>
            <a:r>
              <a:rPr lang="en-CA" dirty="0"/>
              <a:t>Manage relationship with retail brokerage network </a:t>
            </a:r>
          </a:p>
          <a:p>
            <a:pPr lvl="1"/>
            <a:r>
              <a:rPr lang="en-CA" dirty="0"/>
              <a:t>When acting as bookrunner, determine institutional and retail allocations on behalf of </a:t>
            </a:r>
            <a:r>
              <a:rPr lang="en-CA" dirty="0" smtClean="0"/>
              <a:t>syndicate</a:t>
            </a:r>
            <a:endParaRPr lang="en-CA" dirty="0"/>
          </a:p>
        </p:txBody>
      </p:sp>
      <p:sp>
        <p:nvSpPr>
          <p:cNvPr id="6" name="Text Placeholder 5"/>
          <p:cNvSpPr>
            <a:spLocks noGrp="1"/>
          </p:cNvSpPr>
          <p:nvPr>
            <p:ph type="body" sz="quarter" idx="13"/>
          </p:nvPr>
        </p:nvSpPr>
        <p:spPr/>
        <p:txBody>
          <a:bodyPr/>
          <a:lstStyle/>
          <a:p>
            <a:endParaRPr lang="en-CA" dirty="0"/>
          </a:p>
        </p:txBody>
      </p:sp>
      <p:sp>
        <p:nvSpPr>
          <p:cNvPr id="5" name="Title 1"/>
          <p:cNvSpPr>
            <a:spLocks noGrp="1"/>
          </p:cNvSpPr>
          <p:nvPr>
            <p:ph type="title"/>
          </p:nvPr>
        </p:nvSpPr>
        <p:spPr/>
        <p:txBody>
          <a:bodyPr/>
          <a:lstStyle/>
          <a:p>
            <a:r>
              <a:rPr lang="en-CA" smtClean="0"/>
              <a:t>Introduction</a:t>
            </a:r>
            <a:endParaRPr lang="en-CA" dirty="0"/>
          </a:p>
        </p:txBody>
      </p:sp>
      <p:sp>
        <p:nvSpPr>
          <p:cNvPr id="7" name="Rectangle 6"/>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sp>
        <p:nvSpPr>
          <p:cNvPr id="2" name="Slide Number Placeholder 1"/>
          <p:cNvSpPr>
            <a:spLocks noGrp="1"/>
          </p:cNvSpPr>
          <p:nvPr>
            <p:ph type="sldNum" sz="quarter" idx="12"/>
          </p:nvPr>
        </p:nvSpPr>
        <p:spPr/>
        <p:txBody>
          <a:bodyPr/>
          <a:lstStyle/>
          <a:p>
            <a:fld id="{E633FACB-E57B-4CDC-9F3B-D7F03E444374}" type="slidenum">
              <a:rPr lang="en-CA" smtClean="0"/>
              <a:t>5</a:t>
            </a:fld>
            <a:endParaRPr lang="en-CA" dirty="0"/>
          </a:p>
        </p:txBody>
      </p:sp>
    </p:spTree>
    <p:extLst>
      <p:ext uri="{BB962C8B-B14F-4D97-AF65-F5344CB8AC3E}">
        <p14:creationId xmlns:p14="http://schemas.microsoft.com/office/powerpoint/2010/main" val="4153671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graphicFrame>
        <p:nvGraphicFramePr>
          <p:cNvPr id="14" name="Table 13"/>
          <p:cNvGraphicFramePr>
            <a:graphicFrameLocks noGrp="1"/>
          </p:cNvGraphicFramePr>
          <p:nvPr>
            <p:extLst>
              <p:ext uri="{D42A27DB-BD31-4B8C-83A1-F6EECF244321}">
                <p14:modId xmlns:p14="http://schemas.microsoft.com/office/powerpoint/2010/main" val="2179083111"/>
              </p:ext>
            </p:extLst>
          </p:nvPr>
        </p:nvGraphicFramePr>
        <p:xfrm>
          <a:off x="7527311" y="1677415"/>
          <a:ext cx="1371600" cy="278130"/>
        </p:xfrm>
        <a:graphic>
          <a:graphicData uri="http://schemas.openxmlformats.org/drawingml/2006/table">
            <a:tbl>
              <a:tblPr firstRow="1" bandRow="1">
                <a:tableStyleId>{5C22544A-7EE6-4342-B048-85BDC9FD1C3A}</a:tableStyleId>
              </a:tblPr>
              <a:tblGrid>
                <a:gridCol w="1371600"/>
              </a:tblGrid>
              <a:tr h="278130">
                <a:tc>
                  <a:txBody>
                    <a:bodyPr/>
                    <a:lstStyle/>
                    <a:p>
                      <a:pPr marL="228600" indent="0"/>
                      <a:r>
                        <a:rPr lang="en-CA" sz="1200" dirty="0" smtClean="0">
                          <a:solidFill>
                            <a:schemeClr val="accent1"/>
                          </a:solidFill>
                        </a:rPr>
                        <a:t>Post Launch</a:t>
                      </a:r>
                    </a:p>
                  </a:txBody>
                  <a:tcPr marL="45720" marR="45720">
                    <a:lnB w="12700" cap="flat" cmpd="sng" algn="ctr">
                      <a:solidFill>
                        <a:schemeClr val="accent1"/>
                      </a:solidFill>
                      <a:prstDash val="solid"/>
                      <a:round/>
                      <a:headEnd type="none" w="med" len="med"/>
                      <a:tailEnd type="none" w="med" len="med"/>
                    </a:lnB>
                    <a:noFill/>
                  </a:tcPr>
                </a:tc>
              </a:tr>
            </a:tbl>
          </a:graphicData>
        </a:graphic>
      </p:graphicFrame>
      <p:sp>
        <p:nvSpPr>
          <p:cNvPr id="52" name="Oval 51"/>
          <p:cNvSpPr/>
          <p:nvPr/>
        </p:nvSpPr>
        <p:spPr>
          <a:xfrm>
            <a:off x="7530737" y="1692351"/>
            <a:ext cx="228600" cy="228600"/>
          </a:xfrm>
          <a:prstGeom prst="ellipse">
            <a:avLst/>
          </a:prstGeom>
          <a:solidFill>
            <a:srgbClr val="686868"/>
          </a:solidFill>
          <a:ln>
            <a:noFill/>
          </a:ln>
        </p:spPr>
        <p:txBody>
          <a:bodyPr wrap="none" rtlCol="0" anchor="ctr">
            <a:noAutofit/>
          </a:bodyPr>
          <a:lstStyle/>
          <a:p>
            <a:pPr algn="ctr"/>
            <a:r>
              <a:rPr lang="en-CA" sz="1100" dirty="0" smtClean="0">
                <a:solidFill>
                  <a:prstClr val="white"/>
                </a:solidFill>
              </a:rPr>
              <a:t>5</a:t>
            </a:r>
            <a:endParaRPr lang="en-CA" sz="1100" dirty="0">
              <a:solidFill>
                <a:prstClr val="white"/>
              </a:solidFill>
            </a:endParaRPr>
          </a:p>
        </p:txBody>
      </p:sp>
      <p:graphicFrame>
        <p:nvGraphicFramePr>
          <p:cNvPr id="13" name="Table 12"/>
          <p:cNvGraphicFramePr>
            <a:graphicFrameLocks noGrp="1"/>
          </p:cNvGraphicFramePr>
          <p:nvPr>
            <p:extLst>
              <p:ext uri="{D42A27DB-BD31-4B8C-83A1-F6EECF244321}">
                <p14:modId xmlns:p14="http://schemas.microsoft.com/office/powerpoint/2010/main" val="2629711989"/>
              </p:ext>
            </p:extLst>
          </p:nvPr>
        </p:nvGraphicFramePr>
        <p:xfrm>
          <a:off x="5702038" y="1682177"/>
          <a:ext cx="1371600" cy="274320"/>
        </p:xfrm>
        <a:graphic>
          <a:graphicData uri="http://schemas.openxmlformats.org/drawingml/2006/table">
            <a:tbl>
              <a:tblPr firstRow="1" bandRow="1">
                <a:tableStyleId>{5C22544A-7EE6-4342-B048-85BDC9FD1C3A}</a:tableStyleId>
              </a:tblPr>
              <a:tblGrid>
                <a:gridCol w="1371600"/>
              </a:tblGrid>
              <a:tr h="231805">
                <a:tc>
                  <a:txBody>
                    <a:bodyPr/>
                    <a:lstStyle/>
                    <a:p>
                      <a:pPr marL="228600" indent="0"/>
                      <a:r>
                        <a:rPr lang="en-CA" sz="1200" dirty="0" smtClean="0">
                          <a:solidFill>
                            <a:schemeClr val="accent1"/>
                          </a:solidFill>
                        </a:rPr>
                        <a:t>The Launch</a:t>
                      </a:r>
                    </a:p>
                  </a:txBody>
                  <a:tcPr>
                    <a:lnB w="12700" cap="flat" cmpd="sng" algn="ctr">
                      <a:solidFill>
                        <a:schemeClr val="accent1"/>
                      </a:solidFill>
                      <a:prstDash val="solid"/>
                      <a:round/>
                      <a:headEnd type="none" w="med" len="med"/>
                      <a:tailEnd type="none" w="med" len="med"/>
                    </a:lnB>
                    <a:noFill/>
                  </a:tcPr>
                </a:tc>
              </a:tr>
            </a:tbl>
          </a:graphicData>
        </a:graphic>
      </p:graphicFrame>
      <p:sp>
        <p:nvSpPr>
          <p:cNvPr id="51" name="Oval 50"/>
          <p:cNvSpPr/>
          <p:nvPr/>
        </p:nvSpPr>
        <p:spPr>
          <a:xfrm>
            <a:off x="5704627" y="1694084"/>
            <a:ext cx="228600" cy="228600"/>
          </a:xfrm>
          <a:prstGeom prst="ellipse">
            <a:avLst/>
          </a:prstGeom>
          <a:solidFill>
            <a:srgbClr val="686868"/>
          </a:solidFill>
          <a:ln>
            <a:noFill/>
          </a:ln>
        </p:spPr>
        <p:txBody>
          <a:bodyPr wrap="none" rtlCol="0" anchor="ctr">
            <a:noAutofit/>
          </a:bodyPr>
          <a:lstStyle/>
          <a:p>
            <a:pPr algn="ctr"/>
            <a:r>
              <a:rPr lang="en-CA" sz="1100" dirty="0" smtClean="0">
                <a:solidFill>
                  <a:prstClr val="white"/>
                </a:solidFill>
              </a:rPr>
              <a:t>4</a:t>
            </a:r>
            <a:endParaRPr lang="en-CA" sz="1100" dirty="0">
              <a:solidFill>
                <a:prstClr val="white"/>
              </a:solidFill>
            </a:endParaRPr>
          </a:p>
        </p:txBody>
      </p:sp>
      <p:graphicFrame>
        <p:nvGraphicFramePr>
          <p:cNvPr id="12" name="Table 11"/>
          <p:cNvGraphicFramePr>
            <a:graphicFrameLocks noGrp="1"/>
          </p:cNvGraphicFramePr>
          <p:nvPr>
            <p:extLst>
              <p:ext uri="{D42A27DB-BD31-4B8C-83A1-F6EECF244321}">
                <p14:modId xmlns:p14="http://schemas.microsoft.com/office/powerpoint/2010/main" val="3619051532"/>
              </p:ext>
            </p:extLst>
          </p:nvPr>
        </p:nvGraphicFramePr>
        <p:xfrm>
          <a:off x="3876765" y="1681384"/>
          <a:ext cx="1371600" cy="274320"/>
        </p:xfrm>
        <a:graphic>
          <a:graphicData uri="http://schemas.openxmlformats.org/drawingml/2006/table">
            <a:tbl>
              <a:tblPr firstRow="1" bandRow="1">
                <a:tableStyleId>{5C22544A-7EE6-4342-B048-85BDC9FD1C3A}</a:tableStyleId>
              </a:tblPr>
              <a:tblGrid>
                <a:gridCol w="1371600"/>
              </a:tblGrid>
              <a:tr h="0">
                <a:tc>
                  <a:txBody>
                    <a:bodyPr/>
                    <a:lstStyle/>
                    <a:p>
                      <a:pPr marL="228600" indent="0"/>
                      <a:r>
                        <a:rPr lang="en-CA" sz="1200" dirty="0" smtClean="0">
                          <a:solidFill>
                            <a:schemeClr val="accent1"/>
                          </a:solidFill>
                        </a:rPr>
                        <a:t>Syndication</a:t>
                      </a:r>
                    </a:p>
                  </a:txBody>
                  <a:tcPr>
                    <a:lnB w="12700" cap="flat" cmpd="sng" algn="ctr">
                      <a:solidFill>
                        <a:schemeClr val="accent1"/>
                      </a:solidFill>
                      <a:prstDash val="solid"/>
                      <a:round/>
                      <a:headEnd type="none" w="med" len="med"/>
                      <a:tailEnd type="none" w="med" len="med"/>
                    </a:lnB>
                    <a:noFill/>
                  </a:tcPr>
                </a:tc>
              </a:tr>
            </a:tbl>
          </a:graphicData>
        </a:graphic>
      </p:graphicFrame>
      <p:sp>
        <p:nvSpPr>
          <p:cNvPr id="50" name="Oval 49"/>
          <p:cNvSpPr/>
          <p:nvPr/>
        </p:nvSpPr>
        <p:spPr>
          <a:xfrm>
            <a:off x="3875448" y="1692351"/>
            <a:ext cx="228600" cy="228600"/>
          </a:xfrm>
          <a:prstGeom prst="ellipse">
            <a:avLst/>
          </a:prstGeom>
          <a:solidFill>
            <a:srgbClr val="686868"/>
          </a:solidFill>
          <a:ln>
            <a:noFill/>
          </a:ln>
        </p:spPr>
        <p:txBody>
          <a:bodyPr wrap="none" rtlCol="0" anchor="ctr">
            <a:noAutofit/>
          </a:bodyPr>
          <a:lstStyle/>
          <a:p>
            <a:pPr algn="ctr"/>
            <a:r>
              <a:rPr lang="en-CA" sz="1100" dirty="0" smtClean="0">
                <a:solidFill>
                  <a:prstClr val="white"/>
                </a:solidFill>
              </a:rPr>
              <a:t>3</a:t>
            </a:r>
            <a:endParaRPr lang="en-CA" sz="1100" dirty="0">
              <a:solidFill>
                <a:prstClr val="white"/>
              </a:solidFill>
            </a:endParaRPr>
          </a:p>
        </p:txBody>
      </p:sp>
      <p:graphicFrame>
        <p:nvGraphicFramePr>
          <p:cNvPr id="11" name="Table 10"/>
          <p:cNvGraphicFramePr>
            <a:graphicFrameLocks noGrp="1"/>
          </p:cNvGraphicFramePr>
          <p:nvPr>
            <p:extLst>
              <p:ext uri="{D42A27DB-BD31-4B8C-83A1-F6EECF244321}">
                <p14:modId xmlns:p14="http://schemas.microsoft.com/office/powerpoint/2010/main" val="1592466323"/>
              </p:ext>
            </p:extLst>
          </p:nvPr>
        </p:nvGraphicFramePr>
        <p:xfrm>
          <a:off x="2051492" y="1502527"/>
          <a:ext cx="1371600" cy="457200"/>
        </p:xfrm>
        <a:graphic>
          <a:graphicData uri="http://schemas.openxmlformats.org/drawingml/2006/table">
            <a:tbl>
              <a:tblPr firstRow="1" bandRow="1">
                <a:tableStyleId>{5C22544A-7EE6-4342-B048-85BDC9FD1C3A}</a:tableStyleId>
              </a:tblPr>
              <a:tblGrid>
                <a:gridCol w="1371600"/>
              </a:tblGrid>
              <a:tr h="244819">
                <a:tc>
                  <a:txBody>
                    <a:bodyPr/>
                    <a:lstStyle/>
                    <a:p>
                      <a:pPr marL="225425" indent="0"/>
                      <a:r>
                        <a:rPr lang="en-CA" sz="1200" dirty="0" smtClean="0">
                          <a:solidFill>
                            <a:schemeClr val="accent1"/>
                          </a:solidFill>
                        </a:rPr>
                        <a:t>Structuring &amp; Preparation</a:t>
                      </a:r>
                    </a:p>
                  </a:txBody>
                  <a:tcPr marR="0">
                    <a:lnB w="12700" cap="flat" cmpd="sng" algn="ctr">
                      <a:solidFill>
                        <a:schemeClr val="accent1"/>
                      </a:solidFill>
                      <a:prstDash val="solid"/>
                      <a:round/>
                      <a:headEnd type="none" w="med" len="med"/>
                      <a:tailEnd type="none" w="med" len="med"/>
                    </a:lnB>
                    <a:noFill/>
                  </a:tcPr>
                </a:tc>
              </a:tr>
            </a:tbl>
          </a:graphicData>
        </a:graphic>
      </p:graphicFrame>
      <p:sp>
        <p:nvSpPr>
          <p:cNvPr id="49" name="Oval 48"/>
          <p:cNvSpPr/>
          <p:nvPr/>
        </p:nvSpPr>
        <p:spPr>
          <a:xfrm>
            <a:off x="2060108" y="1694084"/>
            <a:ext cx="228600" cy="228600"/>
          </a:xfrm>
          <a:prstGeom prst="ellipse">
            <a:avLst/>
          </a:prstGeom>
          <a:solidFill>
            <a:srgbClr val="686868"/>
          </a:solidFill>
          <a:ln>
            <a:noFill/>
          </a:ln>
        </p:spPr>
        <p:txBody>
          <a:bodyPr wrap="none" rtlCol="0" anchor="ctr">
            <a:noAutofit/>
          </a:bodyPr>
          <a:lstStyle/>
          <a:p>
            <a:pPr algn="ctr"/>
            <a:r>
              <a:rPr lang="en-CA" sz="1100" dirty="0" smtClean="0">
                <a:solidFill>
                  <a:prstClr val="white"/>
                </a:solidFill>
              </a:rPr>
              <a:t>2</a:t>
            </a:r>
            <a:endParaRPr lang="en-CA" sz="1100" dirty="0">
              <a:solidFill>
                <a:prstClr val="white"/>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4114090827"/>
              </p:ext>
            </p:extLst>
          </p:nvPr>
        </p:nvGraphicFramePr>
        <p:xfrm>
          <a:off x="226219" y="1666325"/>
          <a:ext cx="1371600" cy="291563"/>
        </p:xfrm>
        <a:graphic>
          <a:graphicData uri="http://schemas.openxmlformats.org/drawingml/2006/table">
            <a:tbl>
              <a:tblPr firstRow="1" bandRow="1">
                <a:tableStyleId>{5C22544A-7EE6-4342-B048-85BDC9FD1C3A}</a:tableStyleId>
              </a:tblPr>
              <a:tblGrid>
                <a:gridCol w="1371600"/>
              </a:tblGrid>
              <a:tr h="291563">
                <a:tc>
                  <a:txBody>
                    <a:bodyPr/>
                    <a:lstStyle/>
                    <a:p>
                      <a:pPr marL="285750" indent="0"/>
                      <a:r>
                        <a:rPr lang="en-CA" sz="1200" dirty="0" smtClean="0">
                          <a:solidFill>
                            <a:schemeClr val="accent1"/>
                          </a:solidFill>
                        </a:rPr>
                        <a:t>Pre-Deal Phase</a:t>
                      </a:r>
                    </a:p>
                  </a:txBody>
                  <a:tcPr marL="0" marR="0" anchor="ctr">
                    <a:lnB w="12700" cap="flat" cmpd="sng" algn="ctr">
                      <a:solidFill>
                        <a:schemeClr val="accent1"/>
                      </a:solidFill>
                      <a:prstDash val="solid"/>
                      <a:round/>
                      <a:headEnd type="none" w="med" len="med"/>
                      <a:tailEnd type="none" w="med" len="med"/>
                    </a:lnB>
                    <a:noFill/>
                  </a:tcPr>
                </a:tc>
              </a:tr>
            </a:tbl>
          </a:graphicData>
        </a:graphic>
      </p:graphicFrame>
      <p:sp>
        <p:nvSpPr>
          <p:cNvPr id="6" name="Content Placeholder 5"/>
          <p:cNvSpPr>
            <a:spLocks noGrp="1"/>
          </p:cNvSpPr>
          <p:nvPr>
            <p:ph idx="1"/>
          </p:nvPr>
        </p:nvSpPr>
        <p:spPr>
          <a:xfrm>
            <a:off x="228600" y="960120"/>
            <a:ext cx="8686800" cy="615553"/>
          </a:xfrm>
        </p:spPr>
        <p:txBody>
          <a:bodyPr/>
          <a:lstStyle/>
          <a:p>
            <a:r>
              <a:rPr lang="en-CA" dirty="0"/>
              <a:t>Process and Responsibilities of a Follow-on Bought Equity Transaction in </a:t>
            </a:r>
            <a:r>
              <a:rPr lang="en-CA" dirty="0" smtClean="0"/>
              <a:t>Canada</a:t>
            </a:r>
            <a:endParaRPr lang="en-CA" dirty="0"/>
          </a:p>
        </p:txBody>
      </p:sp>
      <p:sp>
        <p:nvSpPr>
          <p:cNvPr id="7" name="Text Placeholder 6"/>
          <p:cNvSpPr>
            <a:spLocks noGrp="1"/>
          </p:cNvSpPr>
          <p:nvPr>
            <p:ph type="body" sz="quarter" idx="13"/>
          </p:nvPr>
        </p:nvSpPr>
        <p:spPr/>
        <p:txBody>
          <a:bodyPr/>
          <a:lstStyle/>
          <a:p>
            <a:endParaRPr lang="en-CA" dirty="0"/>
          </a:p>
        </p:txBody>
      </p:sp>
      <p:sp>
        <p:nvSpPr>
          <p:cNvPr id="15" name="TextBox 14"/>
          <p:cNvSpPr txBox="1"/>
          <p:nvPr/>
        </p:nvSpPr>
        <p:spPr>
          <a:xfrm>
            <a:off x="5700601" y="1973945"/>
            <a:ext cx="1371600" cy="369332"/>
          </a:xfrm>
          <a:prstGeom prst="rect">
            <a:avLst/>
          </a:prstGeom>
          <a:noFill/>
        </p:spPr>
        <p:txBody>
          <a:bodyPr wrap="square" lIns="0" rtlCol="0">
            <a:spAutoFit/>
          </a:bodyPr>
          <a:lstStyle/>
          <a:p>
            <a:pPr algn="ctr"/>
            <a:r>
              <a:rPr lang="en-CA" sz="900" dirty="0">
                <a:solidFill>
                  <a:prstClr val="black"/>
                </a:solidFill>
              </a:rPr>
              <a:t>Sales to institutional </a:t>
            </a:r>
            <a:r>
              <a:rPr lang="en-CA" sz="900" dirty="0" smtClean="0">
                <a:solidFill>
                  <a:prstClr val="black"/>
                </a:solidFill>
              </a:rPr>
              <a:t/>
            </a:r>
            <a:br>
              <a:rPr lang="en-CA" sz="900" dirty="0" smtClean="0">
                <a:solidFill>
                  <a:prstClr val="black"/>
                </a:solidFill>
              </a:rPr>
            </a:br>
            <a:r>
              <a:rPr lang="en-CA" sz="900" dirty="0" smtClean="0">
                <a:solidFill>
                  <a:prstClr val="black"/>
                </a:solidFill>
              </a:rPr>
              <a:t>and </a:t>
            </a:r>
            <a:r>
              <a:rPr lang="en-CA" sz="900" dirty="0">
                <a:solidFill>
                  <a:prstClr val="black"/>
                </a:solidFill>
              </a:rPr>
              <a:t>retail investors</a:t>
            </a:r>
          </a:p>
        </p:txBody>
      </p:sp>
      <p:sp>
        <p:nvSpPr>
          <p:cNvPr id="16" name="TextBox 15"/>
          <p:cNvSpPr txBox="1"/>
          <p:nvPr/>
        </p:nvSpPr>
        <p:spPr>
          <a:xfrm>
            <a:off x="5538470" y="2503513"/>
            <a:ext cx="765594" cy="369332"/>
          </a:xfrm>
          <a:prstGeom prst="rect">
            <a:avLst/>
          </a:prstGeom>
          <a:noFill/>
        </p:spPr>
        <p:txBody>
          <a:bodyPr wrap="none" lIns="0" rtlCol="0">
            <a:spAutoFit/>
          </a:bodyPr>
          <a:lstStyle/>
          <a:p>
            <a:pPr algn="ctr"/>
            <a:r>
              <a:rPr lang="en-US" sz="900" dirty="0">
                <a:solidFill>
                  <a:prstClr val="black"/>
                </a:solidFill>
              </a:rPr>
              <a:t>Press </a:t>
            </a:r>
            <a:r>
              <a:rPr lang="en-US" sz="900" dirty="0" smtClean="0">
                <a:solidFill>
                  <a:prstClr val="black"/>
                </a:solidFill>
              </a:rPr>
              <a:t>release</a:t>
            </a:r>
            <a:br>
              <a:rPr lang="en-US" sz="900" dirty="0" smtClean="0">
                <a:solidFill>
                  <a:prstClr val="black"/>
                </a:solidFill>
              </a:rPr>
            </a:br>
            <a:r>
              <a:rPr lang="en-US" sz="900" dirty="0" smtClean="0">
                <a:solidFill>
                  <a:prstClr val="black"/>
                </a:solidFill>
              </a:rPr>
              <a:t>issued</a:t>
            </a:r>
            <a:endParaRPr lang="en-US" sz="900" dirty="0">
              <a:solidFill>
                <a:prstClr val="black"/>
              </a:solidFill>
            </a:endParaRPr>
          </a:p>
        </p:txBody>
      </p:sp>
      <p:sp>
        <p:nvSpPr>
          <p:cNvPr id="17" name="TextBox 16"/>
          <p:cNvSpPr txBox="1"/>
          <p:nvPr/>
        </p:nvSpPr>
        <p:spPr>
          <a:xfrm>
            <a:off x="5700602" y="3153705"/>
            <a:ext cx="858568" cy="784830"/>
          </a:xfrm>
          <a:prstGeom prst="rect">
            <a:avLst/>
          </a:prstGeom>
          <a:noFill/>
        </p:spPr>
        <p:txBody>
          <a:bodyPr wrap="none" lIns="0" rtlCol="0">
            <a:spAutoFit/>
          </a:bodyPr>
          <a:lstStyle/>
          <a:p>
            <a:pPr algn="ctr"/>
            <a:r>
              <a:rPr lang="en-CA" sz="900" dirty="0">
                <a:solidFill>
                  <a:prstClr val="black"/>
                </a:solidFill>
              </a:rPr>
              <a:t>Due </a:t>
            </a:r>
            <a:r>
              <a:rPr lang="en-CA" sz="900" dirty="0" smtClean="0">
                <a:solidFill>
                  <a:prstClr val="black"/>
                </a:solidFill>
              </a:rPr>
              <a:t>diligence</a:t>
            </a:r>
            <a:br>
              <a:rPr lang="en-CA" sz="900" dirty="0" smtClean="0">
                <a:solidFill>
                  <a:prstClr val="black"/>
                </a:solidFill>
              </a:rPr>
            </a:br>
            <a:r>
              <a:rPr lang="en-CA" sz="900" dirty="0" smtClean="0">
                <a:solidFill>
                  <a:prstClr val="black"/>
                </a:solidFill>
              </a:rPr>
              <a:t>call with</a:t>
            </a:r>
            <a:br>
              <a:rPr lang="en-CA" sz="900" dirty="0" smtClean="0">
                <a:solidFill>
                  <a:prstClr val="black"/>
                </a:solidFill>
              </a:rPr>
            </a:br>
            <a:r>
              <a:rPr lang="en-CA" sz="900" dirty="0" smtClean="0">
                <a:solidFill>
                  <a:prstClr val="black"/>
                </a:solidFill>
              </a:rPr>
              <a:t>syndicate</a:t>
            </a:r>
            <a:br>
              <a:rPr lang="en-CA" sz="900" dirty="0" smtClean="0">
                <a:solidFill>
                  <a:prstClr val="black"/>
                </a:solidFill>
              </a:rPr>
            </a:br>
            <a:r>
              <a:rPr lang="en-CA" sz="900" dirty="0" smtClean="0">
                <a:solidFill>
                  <a:prstClr val="black"/>
                </a:solidFill>
              </a:rPr>
              <a:t>members after</a:t>
            </a:r>
            <a:br>
              <a:rPr lang="en-CA" sz="900" dirty="0" smtClean="0">
                <a:solidFill>
                  <a:prstClr val="black"/>
                </a:solidFill>
              </a:rPr>
            </a:br>
            <a:r>
              <a:rPr lang="en-CA" sz="900" dirty="0" smtClean="0">
                <a:solidFill>
                  <a:prstClr val="black"/>
                </a:solidFill>
              </a:rPr>
              <a:t>launch</a:t>
            </a:r>
            <a:endParaRPr lang="en-CA" sz="900" dirty="0">
              <a:solidFill>
                <a:prstClr val="black"/>
              </a:solidFill>
            </a:endParaRPr>
          </a:p>
        </p:txBody>
      </p:sp>
      <p:sp>
        <p:nvSpPr>
          <p:cNvPr id="18" name="TextBox 17"/>
          <p:cNvSpPr txBox="1"/>
          <p:nvPr/>
        </p:nvSpPr>
        <p:spPr>
          <a:xfrm>
            <a:off x="6527508" y="2303437"/>
            <a:ext cx="801949" cy="1200329"/>
          </a:xfrm>
          <a:prstGeom prst="rect">
            <a:avLst/>
          </a:prstGeom>
          <a:noFill/>
        </p:spPr>
        <p:txBody>
          <a:bodyPr wrap="square" rtlCol="0">
            <a:spAutoFit/>
          </a:bodyPr>
          <a:lstStyle/>
          <a:p>
            <a:pPr algn="ctr"/>
            <a:r>
              <a:rPr lang="en-CA" sz="900" dirty="0">
                <a:solidFill>
                  <a:prstClr val="black"/>
                </a:solidFill>
              </a:rPr>
              <a:t>Reflect </a:t>
            </a:r>
            <a:r>
              <a:rPr lang="en-CA" sz="900" dirty="0" smtClean="0">
                <a:solidFill>
                  <a:prstClr val="black"/>
                </a:solidFill>
              </a:rPr>
              <a:t/>
            </a:r>
            <a:br>
              <a:rPr lang="en-CA" sz="900" dirty="0" smtClean="0">
                <a:solidFill>
                  <a:prstClr val="black"/>
                </a:solidFill>
              </a:rPr>
            </a:br>
            <a:r>
              <a:rPr lang="en-CA" sz="900" dirty="0" smtClean="0">
                <a:solidFill>
                  <a:prstClr val="black"/>
                </a:solidFill>
              </a:rPr>
              <a:t>interest </a:t>
            </a:r>
            <a:r>
              <a:rPr lang="en-CA" sz="900" dirty="0">
                <a:solidFill>
                  <a:prstClr val="black"/>
                </a:solidFill>
              </a:rPr>
              <a:t>in </a:t>
            </a:r>
            <a:r>
              <a:rPr lang="en-CA" sz="900" dirty="0" smtClean="0">
                <a:solidFill>
                  <a:prstClr val="black"/>
                </a:solidFill>
              </a:rPr>
              <a:t/>
            </a:r>
            <a:br>
              <a:rPr lang="en-CA" sz="900" dirty="0" smtClean="0">
                <a:solidFill>
                  <a:prstClr val="black"/>
                </a:solidFill>
              </a:rPr>
            </a:br>
            <a:r>
              <a:rPr lang="en-CA" sz="900" dirty="0" smtClean="0">
                <a:solidFill>
                  <a:prstClr val="black"/>
                </a:solidFill>
              </a:rPr>
              <a:t>offering</a:t>
            </a:r>
            <a:r>
              <a:rPr lang="en-CA" sz="900" dirty="0">
                <a:solidFill>
                  <a:prstClr val="black"/>
                </a:solidFill>
              </a:rPr>
              <a:t>; </a:t>
            </a:r>
            <a:r>
              <a:rPr lang="en-CA" sz="900" dirty="0" smtClean="0">
                <a:solidFill>
                  <a:prstClr val="black"/>
                </a:solidFill>
              </a:rPr>
              <a:t/>
            </a:r>
            <a:br>
              <a:rPr lang="en-CA" sz="900" dirty="0" smtClean="0">
                <a:solidFill>
                  <a:prstClr val="black"/>
                </a:solidFill>
              </a:rPr>
            </a:br>
            <a:r>
              <a:rPr lang="en-CA" sz="900" dirty="0" smtClean="0">
                <a:solidFill>
                  <a:prstClr val="black"/>
                </a:solidFill>
              </a:rPr>
              <a:t>continuous</a:t>
            </a:r>
            <a:br>
              <a:rPr lang="en-CA" sz="900" dirty="0" smtClean="0">
                <a:solidFill>
                  <a:prstClr val="black"/>
                </a:solidFill>
              </a:rPr>
            </a:br>
            <a:r>
              <a:rPr lang="en-CA" sz="900" dirty="0" smtClean="0">
                <a:solidFill>
                  <a:prstClr val="black"/>
                </a:solidFill>
              </a:rPr>
              <a:t>dialogue</a:t>
            </a:r>
            <a:br>
              <a:rPr lang="en-CA" sz="900" dirty="0" smtClean="0">
                <a:solidFill>
                  <a:prstClr val="black"/>
                </a:solidFill>
              </a:rPr>
            </a:br>
            <a:r>
              <a:rPr lang="en-CA" sz="900" dirty="0" smtClean="0">
                <a:solidFill>
                  <a:prstClr val="black"/>
                </a:solidFill>
              </a:rPr>
              <a:t>between</a:t>
            </a:r>
            <a:br>
              <a:rPr lang="en-CA" sz="900" dirty="0" smtClean="0">
                <a:solidFill>
                  <a:prstClr val="black"/>
                </a:solidFill>
              </a:rPr>
            </a:br>
            <a:r>
              <a:rPr lang="en-CA" sz="900" dirty="0" smtClean="0">
                <a:solidFill>
                  <a:prstClr val="black"/>
                </a:solidFill>
              </a:rPr>
              <a:t>syndicate</a:t>
            </a:r>
            <a:br>
              <a:rPr lang="en-CA" sz="900" dirty="0" smtClean="0">
                <a:solidFill>
                  <a:prstClr val="black"/>
                </a:solidFill>
              </a:rPr>
            </a:br>
            <a:r>
              <a:rPr lang="en-CA" sz="900" dirty="0" smtClean="0">
                <a:solidFill>
                  <a:prstClr val="black"/>
                </a:solidFill>
              </a:rPr>
              <a:t>desks</a:t>
            </a:r>
            <a:endParaRPr lang="en-CA" sz="900" dirty="0">
              <a:solidFill>
                <a:prstClr val="black"/>
              </a:solidFill>
            </a:endParaRPr>
          </a:p>
        </p:txBody>
      </p:sp>
      <p:sp>
        <p:nvSpPr>
          <p:cNvPr id="23" name="Oval 22"/>
          <p:cNvSpPr/>
          <p:nvPr/>
        </p:nvSpPr>
        <p:spPr>
          <a:xfrm>
            <a:off x="228600" y="1692351"/>
            <a:ext cx="228600" cy="228600"/>
          </a:xfrm>
          <a:prstGeom prst="ellipse">
            <a:avLst/>
          </a:prstGeom>
          <a:solidFill>
            <a:srgbClr val="686868"/>
          </a:solidFill>
          <a:ln>
            <a:noFill/>
          </a:ln>
        </p:spPr>
        <p:txBody>
          <a:bodyPr wrap="none" rtlCol="0" anchor="ctr">
            <a:noAutofit/>
          </a:bodyPr>
          <a:lstStyle/>
          <a:p>
            <a:pPr algn="ctr"/>
            <a:r>
              <a:rPr lang="en-US" sz="1100" dirty="0" smtClean="0">
                <a:solidFill>
                  <a:prstClr val="white"/>
                </a:solidFill>
              </a:rPr>
              <a:t>1</a:t>
            </a:r>
            <a:endParaRPr lang="en-CA" sz="1100" dirty="0">
              <a:solidFill>
                <a:prstClr val="white"/>
              </a:solidFill>
            </a:endParaRPr>
          </a:p>
        </p:txBody>
      </p:sp>
      <p:sp>
        <p:nvSpPr>
          <p:cNvPr id="5" name="TextBox 4"/>
          <p:cNvSpPr txBox="1"/>
          <p:nvPr/>
        </p:nvSpPr>
        <p:spPr>
          <a:xfrm>
            <a:off x="1267937" y="2509419"/>
            <a:ext cx="825867" cy="338554"/>
          </a:xfrm>
          <a:prstGeom prst="rect">
            <a:avLst/>
          </a:prstGeom>
          <a:noFill/>
        </p:spPr>
        <p:txBody>
          <a:bodyPr wrap="none" rtlCol="0">
            <a:spAutoFit/>
          </a:bodyPr>
          <a:lstStyle/>
          <a:p>
            <a:pPr algn="ctr"/>
            <a:r>
              <a:rPr lang="en-US" sz="800" dirty="0" smtClean="0">
                <a:solidFill>
                  <a:prstClr val="black"/>
                </a:solidFill>
              </a:rPr>
              <a:t>Appoint</a:t>
            </a:r>
            <a:br>
              <a:rPr lang="en-US" sz="800" dirty="0" smtClean="0">
                <a:solidFill>
                  <a:prstClr val="black"/>
                </a:solidFill>
              </a:rPr>
            </a:br>
            <a:r>
              <a:rPr lang="en-US" sz="800" dirty="0" smtClean="0">
                <a:solidFill>
                  <a:prstClr val="black"/>
                </a:solidFill>
              </a:rPr>
              <a:t>Bookrunner(s)</a:t>
            </a:r>
            <a:endParaRPr lang="en-CA" sz="800" dirty="0">
              <a:solidFill>
                <a:prstClr val="black"/>
              </a:solidFill>
            </a:endParaRPr>
          </a:p>
        </p:txBody>
      </p:sp>
      <p:grpSp>
        <p:nvGrpSpPr>
          <p:cNvPr id="10" name="Group 9"/>
          <p:cNvGrpSpPr/>
          <p:nvPr/>
        </p:nvGrpSpPr>
        <p:grpSpPr>
          <a:xfrm>
            <a:off x="870096" y="3753305"/>
            <a:ext cx="182880" cy="503035"/>
            <a:chOff x="785813" y="3839890"/>
            <a:chExt cx="182880" cy="503035"/>
          </a:xfrm>
        </p:grpSpPr>
        <p:pic>
          <p:nvPicPr>
            <p:cNvPr id="3075"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5813" y="4160045"/>
              <a:ext cx="182880" cy="182880"/>
            </a:xfrm>
            <a:prstGeom prst="rect">
              <a:avLst/>
            </a:prstGeom>
            <a:noFill/>
            <a:extLst>
              <a:ext uri="{909E8E84-426E-40DD-AFC4-6F175D3DCCD1}">
                <a14:hiddenFill xmlns:a14="http://schemas.microsoft.com/office/drawing/2010/main">
                  <a:solidFill>
                    <a:srgbClr val="FFFFFF"/>
                  </a:solidFill>
                </a14:hiddenFill>
              </a:ext>
            </a:extLst>
          </p:spPr>
        </p:pic>
        <p:sp>
          <p:nvSpPr>
            <p:cNvPr id="28" name="Line 80"/>
            <p:cNvSpPr>
              <a:spLocks noChangeShapeType="1"/>
            </p:cNvSpPr>
            <p:nvPr/>
          </p:nvSpPr>
          <p:spPr bwMode="auto">
            <a:xfrm>
              <a:off x="879634" y="4018113"/>
              <a:ext cx="0" cy="141932"/>
            </a:xfrm>
            <a:prstGeom prst="line">
              <a:avLst/>
            </a:prstGeom>
            <a:noFill/>
            <a:ln w="15875">
              <a:solidFill>
                <a:schemeClr val="accent1"/>
              </a:solidFill>
              <a:prstDash val="sysDot"/>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000" dirty="0">
                <a:solidFill>
                  <a:prstClr val="black"/>
                </a:solidFill>
              </a:endParaRPr>
            </a:p>
          </p:txBody>
        </p:sp>
        <p:pic>
          <p:nvPicPr>
            <p:cNvPr id="39"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785813" y="3839890"/>
              <a:ext cx="182880" cy="18288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4" name="Group 53"/>
          <p:cNvGrpSpPr/>
          <p:nvPr/>
        </p:nvGrpSpPr>
        <p:grpSpPr>
          <a:xfrm>
            <a:off x="867715" y="2504937"/>
            <a:ext cx="185261" cy="503036"/>
            <a:chOff x="783432" y="3839890"/>
            <a:chExt cx="185261" cy="503036"/>
          </a:xfrm>
        </p:grpSpPr>
        <p:pic>
          <p:nvPicPr>
            <p:cNvPr id="55"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3432" y="4160045"/>
              <a:ext cx="182881" cy="182881"/>
            </a:xfrm>
            <a:prstGeom prst="rect">
              <a:avLst/>
            </a:prstGeom>
            <a:noFill/>
            <a:extLst>
              <a:ext uri="{909E8E84-426E-40DD-AFC4-6F175D3DCCD1}">
                <a14:hiddenFill xmlns:a14="http://schemas.microsoft.com/office/drawing/2010/main">
                  <a:solidFill>
                    <a:srgbClr val="FFFFFF"/>
                  </a:solidFill>
                </a14:hiddenFill>
              </a:ext>
            </a:extLst>
          </p:spPr>
        </p:pic>
        <p:sp>
          <p:nvSpPr>
            <p:cNvPr id="56" name="Line 80"/>
            <p:cNvSpPr>
              <a:spLocks noChangeShapeType="1"/>
            </p:cNvSpPr>
            <p:nvPr/>
          </p:nvSpPr>
          <p:spPr bwMode="auto">
            <a:xfrm>
              <a:off x="877253" y="4022769"/>
              <a:ext cx="0" cy="145713"/>
            </a:xfrm>
            <a:prstGeom prst="line">
              <a:avLst/>
            </a:prstGeom>
            <a:noFill/>
            <a:ln w="15875">
              <a:solidFill>
                <a:schemeClr val="accent1"/>
              </a:solidFill>
              <a:prstDash val="sysDot"/>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000" dirty="0">
                <a:solidFill>
                  <a:prstClr val="black"/>
                </a:solidFill>
              </a:endParaRPr>
            </a:p>
          </p:txBody>
        </p:sp>
        <p:pic>
          <p:nvPicPr>
            <p:cNvPr id="57"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785813" y="3839890"/>
              <a:ext cx="182880" cy="182880"/>
            </a:xfrm>
            <a:prstGeom prst="rect">
              <a:avLst/>
            </a:prstGeom>
            <a:noFill/>
            <a:extLst>
              <a:ext uri="{909E8E84-426E-40DD-AFC4-6F175D3DCCD1}">
                <a14:hiddenFill xmlns:a14="http://schemas.microsoft.com/office/drawing/2010/main">
                  <a:solidFill>
                    <a:srgbClr val="FFFFFF"/>
                  </a:solidFill>
                </a14:hiddenFill>
              </a:ext>
            </a:extLst>
          </p:spPr>
        </p:pic>
      </p:grpSp>
      <p:sp>
        <p:nvSpPr>
          <p:cNvPr id="59" name="TextBox 58"/>
          <p:cNvSpPr txBox="1"/>
          <p:nvPr/>
        </p:nvSpPr>
        <p:spPr>
          <a:xfrm>
            <a:off x="3875448" y="1953682"/>
            <a:ext cx="1371600" cy="369332"/>
          </a:xfrm>
          <a:prstGeom prst="rect">
            <a:avLst/>
          </a:prstGeom>
          <a:noFill/>
        </p:spPr>
        <p:txBody>
          <a:bodyPr wrap="square" lIns="0" rIns="0" rtlCol="0">
            <a:spAutoFit/>
          </a:bodyPr>
          <a:lstStyle/>
          <a:p>
            <a:pPr algn="ctr"/>
            <a:r>
              <a:rPr lang="en-CA" sz="900" dirty="0">
                <a:solidFill>
                  <a:prstClr val="black"/>
                </a:solidFill>
              </a:rPr>
              <a:t>Issuer and Bookrunners agree on offering terms</a:t>
            </a:r>
          </a:p>
        </p:txBody>
      </p:sp>
      <p:sp>
        <p:nvSpPr>
          <p:cNvPr id="60" name="TextBox 59"/>
          <p:cNvSpPr txBox="1"/>
          <p:nvPr/>
        </p:nvSpPr>
        <p:spPr>
          <a:xfrm>
            <a:off x="3873500" y="2568687"/>
            <a:ext cx="1371600" cy="369332"/>
          </a:xfrm>
          <a:prstGeom prst="rect">
            <a:avLst/>
          </a:prstGeom>
          <a:noFill/>
        </p:spPr>
        <p:txBody>
          <a:bodyPr wrap="square" lIns="0" rIns="0" rtlCol="0">
            <a:spAutoFit/>
          </a:bodyPr>
          <a:lstStyle/>
          <a:p>
            <a:pPr algn="ctr"/>
            <a:r>
              <a:rPr lang="en-CA" sz="900" dirty="0">
                <a:solidFill>
                  <a:prstClr val="black"/>
                </a:solidFill>
              </a:rPr>
              <a:t>Lead Bookrunner arranges syndicate call</a:t>
            </a:r>
          </a:p>
        </p:txBody>
      </p:sp>
      <p:sp>
        <p:nvSpPr>
          <p:cNvPr id="61" name="TextBox 60"/>
          <p:cNvSpPr txBox="1"/>
          <p:nvPr/>
        </p:nvSpPr>
        <p:spPr>
          <a:xfrm>
            <a:off x="3875448" y="3347401"/>
            <a:ext cx="1371600" cy="646331"/>
          </a:xfrm>
          <a:prstGeom prst="rect">
            <a:avLst/>
          </a:prstGeom>
          <a:noFill/>
        </p:spPr>
        <p:txBody>
          <a:bodyPr wrap="square" lIns="0" rIns="0" rtlCol="0">
            <a:spAutoFit/>
          </a:bodyPr>
          <a:lstStyle/>
          <a:p>
            <a:pPr algn="ctr"/>
            <a:r>
              <a:rPr lang="en-CA" sz="900" dirty="0">
                <a:solidFill>
                  <a:prstClr val="black"/>
                </a:solidFill>
              </a:rPr>
              <a:t>Syndicate members agree on transaction terms and accept their position in the offering</a:t>
            </a:r>
          </a:p>
        </p:txBody>
      </p:sp>
      <p:sp>
        <p:nvSpPr>
          <p:cNvPr id="62" name="TextBox 61"/>
          <p:cNvSpPr txBox="1"/>
          <p:nvPr/>
        </p:nvSpPr>
        <p:spPr>
          <a:xfrm>
            <a:off x="2059844" y="2690383"/>
            <a:ext cx="1371600" cy="1754326"/>
          </a:xfrm>
          <a:prstGeom prst="rect">
            <a:avLst/>
          </a:prstGeom>
          <a:noFill/>
        </p:spPr>
        <p:txBody>
          <a:bodyPr wrap="square" lIns="0" rIns="0" rtlCol="0">
            <a:noAutofit/>
          </a:bodyPr>
          <a:lstStyle/>
          <a:p>
            <a:pPr marL="171450" indent="-171450">
              <a:spcBef>
                <a:spcPts val="200"/>
              </a:spcBef>
              <a:spcAft>
                <a:spcPts val="200"/>
              </a:spcAft>
              <a:buClr>
                <a:srgbClr val="AF0B1C"/>
              </a:buClr>
              <a:buFont typeface="+mj-lt"/>
              <a:buAutoNum type="arabicPeriod"/>
            </a:pPr>
            <a:r>
              <a:rPr lang="en-CA" sz="900" dirty="0">
                <a:solidFill>
                  <a:prstClr val="black"/>
                </a:solidFill>
              </a:rPr>
              <a:t>Recommendations on size, timing and terms</a:t>
            </a:r>
          </a:p>
          <a:p>
            <a:pPr marL="171450" indent="-171450">
              <a:spcBef>
                <a:spcPts val="200"/>
              </a:spcBef>
              <a:spcAft>
                <a:spcPts val="200"/>
              </a:spcAft>
              <a:buClr>
                <a:srgbClr val="AF0B1C"/>
              </a:buClr>
              <a:buFont typeface="+mj-lt"/>
              <a:buAutoNum type="arabicPeriod"/>
            </a:pPr>
            <a:r>
              <a:rPr lang="en-CA" sz="900" dirty="0">
                <a:solidFill>
                  <a:prstClr val="black"/>
                </a:solidFill>
              </a:rPr>
              <a:t>Offering  documentation (term sheet, bid package, prospectus)</a:t>
            </a:r>
          </a:p>
          <a:p>
            <a:pPr marL="171450" indent="-171450">
              <a:spcBef>
                <a:spcPts val="200"/>
              </a:spcBef>
              <a:spcAft>
                <a:spcPts val="200"/>
              </a:spcAft>
              <a:buClr>
                <a:srgbClr val="AF0B1C"/>
              </a:buClr>
              <a:buFont typeface="+mj-lt"/>
              <a:buAutoNum type="arabicPeriod"/>
            </a:pPr>
            <a:r>
              <a:rPr lang="en-CA" sz="900" dirty="0">
                <a:solidFill>
                  <a:prstClr val="black"/>
                </a:solidFill>
              </a:rPr>
              <a:t>Investor presentation</a:t>
            </a:r>
            <a:br>
              <a:rPr lang="en-CA" sz="900" dirty="0">
                <a:solidFill>
                  <a:prstClr val="black"/>
                </a:solidFill>
              </a:rPr>
            </a:br>
            <a:r>
              <a:rPr lang="en-CA" sz="900" dirty="0">
                <a:solidFill>
                  <a:prstClr val="black"/>
                </a:solidFill>
              </a:rPr>
              <a:t>(if required)</a:t>
            </a:r>
          </a:p>
        </p:txBody>
      </p:sp>
      <p:pic>
        <p:nvPicPr>
          <p:cNvPr id="63"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V="1">
            <a:off x="4462230" y="2337032"/>
            <a:ext cx="182880" cy="182880"/>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V="1">
            <a:off x="4484368" y="3041739"/>
            <a:ext cx="182880" cy="182880"/>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6391869" y="2477146"/>
            <a:ext cx="182880" cy="182880"/>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V="1">
            <a:off x="5930422" y="2905562"/>
            <a:ext cx="182880" cy="182880"/>
          </a:xfrm>
          <a:prstGeom prst="rect">
            <a:avLst/>
          </a:prstGeom>
          <a:noFill/>
          <a:extLst>
            <a:ext uri="{909E8E84-426E-40DD-AFC4-6F175D3DCCD1}">
              <a14:hiddenFill xmlns:a14="http://schemas.microsoft.com/office/drawing/2010/main">
                <a:solidFill>
                  <a:srgbClr val="FFFFFF"/>
                </a:solidFill>
              </a14:hiddenFill>
            </a:ext>
          </a:extLst>
        </p:spPr>
      </p:pic>
      <p:cxnSp>
        <p:nvCxnSpPr>
          <p:cNvPr id="48" name="Straight Arrow Connector 47"/>
          <p:cNvCxnSpPr/>
          <p:nvPr/>
        </p:nvCxnSpPr>
        <p:spPr>
          <a:xfrm flipV="1">
            <a:off x="5818135" y="2343277"/>
            <a:ext cx="211082" cy="162020"/>
          </a:xfrm>
          <a:prstGeom prst="straightConnector1">
            <a:avLst/>
          </a:prstGeom>
          <a:ln w="1905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6129886" y="2343277"/>
            <a:ext cx="209739" cy="166142"/>
          </a:xfrm>
          <a:prstGeom prst="straightConnector1">
            <a:avLst/>
          </a:prstGeom>
          <a:ln w="1905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pic>
        <p:nvPicPr>
          <p:cNvPr id="3077" name="Picture 5" descr="L:\Graphics\Capital Markets\arrow_righ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4822" y="2868280"/>
            <a:ext cx="274320" cy="274320"/>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5" descr="L:\Graphics\Capital Markets\arrow_righ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2410" y="2868280"/>
            <a:ext cx="274320" cy="274320"/>
          </a:xfrm>
          <a:prstGeom prst="rect">
            <a:avLst/>
          </a:prstGeom>
          <a:noFill/>
          <a:extLst>
            <a:ext uri="{909E8E84-426E-40DD-AFC4-6F175D3DCCD1}">
              <a14:hiddenFill xmlns:a14="http://schemas.microsoft.com/office/drawing/2010/main">
                <a:solidFill>
                  <a:srgbClr val="FFFFFF"/>
                </a:solidFill>
              </a14:hiddenFill>
            </a:ext>
          </a:extLst>
        </p:spPr>
      </p:pic>
      <p:sp>
        <p:nvSpPr>
          <p:cNvPr id="76" name="TextBox 75"/>
          <p:cNvSpPr txBox="1"/>
          <p:nvPr/>
        </p:nvSpPr>
        <p:spPr>
          <a:xfrm>
            <a:off x="7529403" y="1966325"/>
            <a:ext cx="1371600" cy="230832"/>
          </a:xfrm>
          <a:prstGeom prst="rect">
            <a:avLst/>
          </a:prstGeom>
          <a:noFill/>
        </p:spPr>
        <p:txBody>
          <a:bodyPr wrap="square" lIns="0" rIns="0" rtlCol="0">
            <a:spAutoFit/>
          </a:bodyPr>
          <a:lstStyle/>
          <a:p>
            <a:pPr algn="ctr"/>
            <a:r>
              <a:rPr lang="en-CA" sz="900" dirty="0">
                <a:solidFill>
                  <a:prstClr val="black"/>
                </a:solidFill>
              </a:rPr>
              <a:t>Allocate books</a:t>
            </a:r>
          </a:p>
        </p:txBody>
      </p:sp>
      <p:sp>
        <p:nvSpPr>
          <p:cNvPr id="77" name="TextBox 76"/>
          <p:cNvSpPr txBox="1"/>
          <p:nvPr/>
        </p:nvSpPr>
        <p:spPr>
          <a:xfrm>
            <a:off x="7529403" y="2568425"/>
            <a:ext cx="1371600" cy="369332"/>
          </a:xfrm>
          <a:prstGeom prst="rect">
            <a:avLst/>
          </a:prstGeom>
          <a:noFill/>
        </p:spPr>
        <p:txBody>
          <a:bodyPr wrap="square" lIns="0" rIns="0" rtlCol="0">
            <a:spAutoFit/>
          </a:bodyPr>
          <a:lstStyle/>
          <a:p>
            <a:pPr algn="ctr"/>
            <a:r>
              <a:rPr lang="en-CA" sz="900" dirty="0">
                <a:solidFill>
                  <a:prstClr val="black"/>
                </a:solidFill>
              </a:rPr>
              <a:t>File preliminary prospectus</a:t>
            </a:r>
          </a:p>
        </p:txBody>
      </p:sp>
      <p:sp>
        <p:nvSpPr>
          <p:cNvPr id="78" name="TextBox 77"/>
          <p:cNvSpPr txBox="1"/>
          <p:nvPr/>
        </p:nvSpPr>
        <p:spPr>
          <a:xfrm>
            <a:off x="7533520" y="3347389"/>
            <a:ext cx="1371600" cy="369332"/>
          </a:xfrm>
          <a:prstGeom prst="rect">
            <a:avLst/>
          </a:prstGeom>
          <a:noFill/>
        </p:spPr>
        <p:txBody>
          <a:bodyPr wrap="square" lIns="0" rIns="0" rtlCol="0">
            <a:spAutoFit/>
          </a:bodyPr>
          <a:lstStyle/>
          <a:p>
            <a:pPr algn="ctr"/>
            <a:r>
              <a:rPr lang="en-CA" sz="900" dirty="0">
                <a:solidFill>
                  <a:prstClr val="black"/>
                </a:solidFill>
              </a:rPr>
              <a:t>Receive comments and file final prospectus</a:t>
            </a:r>
          </a:p>
        </p:txBody>
      </p:sp>
      <p:sp>
        <p:nvSpPr>
          <p:cNvPr id="79" name="TextBox 78"/>
          <p:cNvSpPr txBox="1"/>
          <p:nvPr/>
        </p:nvSpPr>
        <p:spPr>
          <a:xfrm>
            <a:off x="7529401" y="3934533"/>
            <a:ext cx="1371600" cy="230832"/>
          </a:xfrm>
          <a:prstGeom prst="rect">
            <a:avLst/>
          </a:prstGeom>
          <a:noFill/>
        </p:spPr>
        <p:txBody>
          <a:bodyPr wrap="square" lIns="0" rIns="0" rtlCol="0">
            <a:spAutoFit/>
          </a:bodyPr>
          <a:lstStyle/>
          <a:p>
            <a:pPr algn="ctr"/>
            <a:r>
              <a:rPr lang="en-CA" sz="900" dirty="0">
                <a:solidFill>
                  <a:prstClr val="black"/>
                </a:solidFill>
              </a:rPr>
              <a:t>Closing</a:t>
            </a:r>
          </a:p>
        </p:txBody>
      </p:sp>
      <p:pic>
        <p:nvPicPr>
          <p:cNvPr id="80"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V="1">
            <a:off x="8125553" y="2329377"/>
            <a:ext cx="182880" cy="182880"/>
          </a:xfrm>
          <a:prstGeom prst="rect">
            <a:avLst/>
          </a:prstGeom>
          <a:noFill/>
          <a:extLst>
            <a:ext uri="{909E8E84-426E-40DD-AFC4-6F175D3DCCD1}">
              <a14:hiddenFill xmlns:a14="http://schemas.microsoft.com/office/drawing/2010/main">
                <a:solidFill>
                  <a:srgbClr val="FFFFFF"/>
                </a:solidFill>
              </a14:hiddenFill>
            </a:ext>
          </a:extLst>
        </p:spPr>
      </p:pic>
      <p:pic>
        <p:nvPicPr>
          <p:cNvPr id="81"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V="1">
            <a:off x="8125553" y="3049008"/>
            <a:ext cx="182880" cy="182880"/>
          </a:xfrm>
          <a:prstGeom prst="rect">
            <a:avLst/>
          </a:prstGeom>
          <a:noFill/>
          <a:extLst>
            <a:ext uri="{909E8E84-426E-40DD-AFC4-6F175D3DCCD1}">
              <a14:hiddenFill xmlns:a14="http://schemas.microsoft.com/office/drawing/2010/main">
                <a:solidFill>
                  <a:srgbClr val="FFFFFF"/>
                </a:solidFill>
              </a14:hiddenFill>
            </a:ext>
          </a:extLst>
        </p:spPr>
      </p:pic>
      <p:pic>
        <p:nvPicPr>
          <p:cNvPr id="82" name="Picture 3" descr="L:\Graphics\Capital Markets\arrow (clare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V="1">
            <a:off x="8123761" y="3781427"/>
            <a:ext cx="182880" cy="182880"/>
          </a:xfrm>
          <a:prstGeom prst="rect">
            <a:avLst/>
          </a:prstGeom>
          <a:noFill/>
          <a:extLst>
            <a:ext uri="{909E8E84-426E-40DD-AFC4-6F175D3DCCD1}">
              <a14:hiddenFill xmlns:a14="http://schemas.microsoft.com/office/drawing/2010/main">
                <a:solidFill>
                  <a:srgbClr val="FFFFFF"/>
                </a:solidFill>
              </a14:hiddenFill>
            </a:ext>
          </a:extLst>
        </p:spPr>
      </p:pic>
      <p:pic>
        <p:nvPicPr>
          <p:cNvPr id="83" name="Picture 5" descr="L:\Graphics\Capital Markets\arrow_righ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3036" y="2864463"/>
            <a:ext cx="274320" cy="274320"/>
          </a:xfrm>
          <a:prstGeom prst="rect">
            <a:avLst/>
          </a:prstGeom>
          <a:noFill/>
          <a:extLst>
            <a:ext uri="{909E8E84-426E-40DD-AFC4-6F175D3DCCD1}">
              <a14:hiddenFill xmlns:a14="http://schemas.microsoft.com/office/drawing/2010/main">
                <a:solidFill>
                  <a:srgbClr val="FFFFFF"/>
                </a:solidFill>
              </a14:hiddenFill>
            </a:ext>
          </a:extLst>
        </p:spPr>
      </p:pic>
      <p:pic>
        <p:nvPicPr>
          <p:cNvPr id="84" name="Picture 5" descr="L:\Graphics\Capital Markets\arrow_righ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18581" y="2865977"/>
            <a:ext cx="274320" cy="274320"/>
          </a:xfrm>
          <a:prstGeom prst="rect">
            <a:avLst/>
          </a:prstGeom>
          <a:noFill/>
          <a:extLst>
            <a:ext uri="{909E8E84-426E-40DD-AFC4-6F175D3DCCD1}">
              <a14:hiddenFill xmlns:a14="http://schemas.microsoft.com/office/drawing/2010/main">
                <a:solidFill>
                  <a:srgbClr val="FFFFFF"/>
                </a:solidFill>
              </a14:hiddenFill>
            </a:ext>
          </a:extLst>
        </p:spPr>
      </p:pic>
      <p:sp>
        <p:nvSpPr>
          <p:cNvPr id="85" name="TextBox 84"/>
          <p:cNvSpPr txBox="1"/>
          <p:nvPr/>
        </p:nvSpPr>
        <p:spPr>
          <a:xfrm>
            <a:off x="228710" y="1965723"/>
            <a:ext cx="1371490" cy="507831"/>
          </a:xfrm>
          <a:prstGeom prst="rect">
            <a:avLst/>
          </a:prstGeom>
          <a:noFill/>
        </p:spPr>
        <p:txBody>
          <a:bodyPr wrap="square" lIns="0" rIns="0" rtlCol="0">
            <a:spAutoFit/>
          </a:bodyPr>
          <a:lstStyle/>
          <a:p>
            <a:pPr algn="ctr"/>
            <a:r>
              <a:rPr lang="en-CA" sz="900" dirty="0">
                <a:solidFill>
                  <a:prstClr val="black"/>
                </a:solidFill>
              </a:rPr>
              <a:t>Discussions between client and Equity Origination group</a:t>
            </a:r>
          </a:p>
        </p:txBody>
      </p:sp>
      <p:sp>
        <p:nvSpPr>
          <p:cNvPr id="86" name="TextBox 85"/>
          <p:cNvSpPr txBox="1"/>
          <p:nvPr/>
        </p:nvSpPr>
        <p:spPr>
          <a:xfrm>
            <a:off x="234950" y="3060050"/>
            <a:ext cx="1371600" cy="646331"/>
          </a:xfrm>
          <a:prstGeom prst="rect">
            <a:avLst/>
          </a:prstGeom>
          <a:noFill/>
        </p:spPr>
        <p:txBody>
          <a:bodyPr wrap="square" lIns="0" rIns="0" rtlCol="0">
            <a:spAutoFit/>
          </a:bodyPr>
          <a:lstStyle/>
          <a:p>
            <a:pPr algn="ctr"/>
            <a:r>
              <a:rPr lang="en-CA" sz="900" dirty="0">
                <a:solidFill>
                  <a:prstClr val="black"/>
                </a:solidFill>
              </a:rPr>
              <a:t>Discussions with Equity Syndication group on market conditions and potential terms</a:t>
            </a:r>
          </a:p>
        </p:txBody>
      </p:sp>
      <p:sp>
        <p:nvSpPr>
          <p:cNvPr id="87" name="TextBox 86"/>
          <p:cNvSpPr txBox="1"/>
          <p:nvPr/>
        </p:nvSpPr>
        <p:spPr>
          <a:xfrm>
            <a:off x="234950" y="4249990"/>
            <a:ext cx="1371600" cy="369332"/>
          </a:xfrm>
          <a:prstGeom prst="rect">
            <a:avLst/>
          </a:prstGeom>
          <a:noFill/>
        </p:spPr>
        <p:txBody>
          <a:bodyPr wrap="square" lIns="0" rIns="0" rtlCol="0">
            <a:spAutoFit/>
          </a:bodyPr>
          <a:lstStyle/>
          <a:p>
            <a:pPr algn="ctr"/>
            <a:r>
              <a:rPr lang="en-CA" sz="900" b="1" dirty="0">
                <a:solidFill>
                  <a:prstClr val="black"/>
                </a:solidFill>
              </a:rPr>
              <a:t>Issuer decides to raise equity financing</a:t>
            </a:r>
          </a:p>
        </p:txBody>
      </p:sp>
      <p:sp>
        <p:nvSpPr>
          <p:cNvPr id="88" name="TextBox 87"/>
          <p:cNvSpPr txBox="1"/>
          <p:nvPr/>
        </p:nvSpPr>
        <p:spPr>
          <a:xfrm>
            <a:off x="2057400" y="1967320"/>
            <a:ext cx="1371600" cy="646331"/>
          </a:xfrm>
          <a:prstGeom prst="rect">
            <a:avLst/>
          </a:prstGeom>
          <a:noFill/>
        </p:spPr>
        <p:txBody>
          <a:bodyPr wrap="square" lIns="0" rIns="0" rtlCol="0">
            <a:spAutoFit/>
          </a:bodyPr>
          <a:lstStyle/>
          <a:p>
            <a:pPr algn="ctr"/>
            <a:r>
              <a:rPr lang="en-CA" sz="900" dirty="0">
                <a:solidFill>
                  <a:prstClr val="black"/>
                </a:solidFill>
              </a:rPr>
              <a:t>Discuss potential transaction with Bookrunners and determine / prepare:</a:t>
            </a:r>
          </a:p>
        </p:txBody>
      </p:sp>
      <p:sp>
        <p:nvSpPr>
          <p:cNvPr id="53" name="Title 1"/>
          <p:cNvSpPr>
            <a:spLocks noGrp="1"/>
          </p:cNvSpPr>
          <p:nvPr>
            <p:ph type="title"/>
          </p:nvPr>
        </p:nvSpPr>
        <p:spPr/>
        <p:txBody>
          <a:bodyPr/>
          <a:lstStyle/>
          <a:p>
            <a:r>
              <a:rPr lang="en-CA" smtClean="0"/>
              <a:t>Introduction</a:t>
            </a:r>
            <a:endParaRPr lang="en-CA" dirty="0"/>
          </a:p>
        </p:txBody>
      </p:sp>
      <p:sp>
        <p:nvSpPr>
          <p:cNvPr id="3" name="Slide Number Placeholder 2"/>
          <p:cNvSpPr>
            <a:spLocks noGrp="1"/>
          </p:cNvSpPr>
          <p:nvPr>
            <p:ph type="sldNum" sz="quarter" idx="12"/>
          </p:nvPr>
        </p:nvSpPr>
        <p:spPr/>
        <p:txBody>
          <a:bodyPr/>
          <a:lstStyle/>
          <a:p>
            <a:fld id="{E633FACB-E57B-4CDC-9F3B-D7F03E444374}" type="slidenum">
              <a:rPr lang="en-CA" smtClean="0"/>
              <a:t>6</a:t>
            </a:fld>
            <a:endParaRPr lang="en-CA" dirty="0"/>
          </a:p>
        </p:txBody>
      </p:sp>
    </p:spTree>
    <p:extLst>
      <p:ext uri="{BB962C8B-B14F-4D97-AF65-F5344CB8AC3E}">
        <p14:creationId xmlns:p14="http://schemas.microsoft.com/office/powerpoint/2010/main" val="574422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843935" y="4254759"/>
            <a:ext cx="1300065" cy="888741"/>
          </a:xfrm>
          <a:prstGeom prst="rect">
            <a:avLst/>
          </a:prstGeom>
          <a:solidFill>
            <a:schemeClr val="bg1"/>
          </a:solidFill>
        </p:spPr>
        <p:txBody>
          <a:bodyPr wrap="none" rtlCol="0" anchor="ctr">
            <a:spAutoFit/>
          </a:bodyPr>
          <a:lstStyle/>
          <a:p>
            <a:pPr algn="ctr"/>
            <a:endParaRPr lang="en-US" sz="1100" dirty="0">
              <a:solidFill>
                <a:prstClr val="black"/>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4094890860"/>
              </p:ext>
            </p:extLst>
          </p:nvPr>
        </p:nvGraphicFramePr>
        <p:xfrm>
          <a:off x="228600" y="1811480"/>
          <a:ext cx="8686796" cy="3297936"/>
        </p:xfrm>
        <a:graphic>
          <a:graphicData uri="http://schemas.openxmlformats.org/drawingml/2006/table">
            <a:tbl>
              <a:tblPr firstRow="1" firstCol="1" lastRow="1" lastCol="1" bandRow="1" bandCol="1">
                <a:tableStyleId>{2D5ABB26-0587-4C30-8999-92F81FD0307C}</a:tableStyleId>
              </a:tblPr>
              <a:tblGrid>
                <a:gridCol w="4470462"/>
                <a:gridCol w="383303"/>
                <a:gridCol w="383303"/>
                <a:gridCol w="383303"/>
                <a:gridCol w="383303"/>
                <a:gridCol w="383303"/>
                <a:gridCol w="383303"/>
                <a:gridCol w="383303"/>
                <a:gridCol w="383304"/>
                <a:gridCol w="383303"/>
                <a:gridCol w="383303"/>
                <a:gridCol w="383303"/>
              </a:tblGrid>
              <a:tr h="274320">
                <a:tc>
                  <a:txBody>
                    <a:bodyPr/>
                    <a:lstStyle/>
                    <a:p>
                      <a:pPr marL="0" marR="0" indent="0" algn="l">
                        <a:spcBef>
                          <a:spcPts val="200"/>
                        </a:spcBef>
                        <a:spcAft>
                          <a:spcPts val="200"/>
                        </a:spcAft>
                      </a:pPr>
                      <a:r>
                        <a:rPr lang="en-US" sz="1000" b="1" dirty="0" smtClean="0">
                          <a:solidFill>
                            <a:schemeClr val="accent1"/>
                          </a:solidFill>
                          <a:effectLst/>
                          <a:latin typeface="Trebuchet MS"/>
                          <a:ea typeface="Times New Roman"/>
                          <a:cs typeface="Times New Roman"/>
                        </a:rPr>
                        <a:t>Key Milestones</a:t>
                      </a:r>
                      <a:endParaRPr lang="en-US" sz="1000" b="1" dirty="0">
                        <a:solidFill>
                          <a:schemeClr val="accent1"/>
                        </a:solidFill>
                        <a:effectLst/>
                        <a:latin typeface="Trebuchet MS"/>
                        <a:ea typeface="Times New Roman"/>
                        <a:cs typeface="Times New Roman"/>
                      </a:endParaRPr>
                    </a:p>
                  </a:txBody>
                  <a:tcPr marL="0" marR="0" marT="0" marB="36576" anchor="b">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gridSpan="5">
                  <a:txBody>
                    <a:bodyPr/>
                    <a:lstStyle/>
                    <a:p>
                      <a:pPr marL="0" marR="0" indent="0" algn="ctr">
                        <a:spcBef>
                          <a:spcPts val="200"/>
                        </a:spcBef>
                        <a:spcAft>
                          <a:spcPts val="200"/>
                        </a:spcAft>
                      </a:pPr>
                      <a:r>
                        <a:rPr lang="en-GB" sz="900" b="1" dirty="0" smtClean="0">
                          <a:solidFill>
                            <a:schemeClr val="accent1"/>
                          </a:solidFill>
                          <a:effectLst/>
                          <a:latin typeface="Trebuchet MS"/>
                          <a:ea typeface="+mn-ea"/>
                          <a:cs typeface="+mn-cs"/>
                        </a:rPr>
                        <a:t>Planning</a:t>
                      </a:r>
                      <a:endParaRPr lang="en-US" sz="900" b="1" dirty="0">
                        <a:solidFill>
                          <a:schemeClr val="accent1"/>
                        </a:solidFill>
                        <a:effectLst/>
                        <a:latin typeface="Trebuchet MS"/>
                        <a:ea typeface="Times New Roman"/>
                        <a:cs typeface="Times New Roman"/>
                      </a:endParaRPr>
                    </a:p>
                  </a:txBody>
                  <a:tcPr marL="0" marR="0" marT="0" marB="36576"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indent="0" algn="ctr">
                        <a:spcBef>
                          <a:spcPts val="200"/>
                        </a:spcBef>
                        <a:spcAft>
                          <a:spcPts val="200"/>
                        </a:spcAft>
                      </a:pPr>
                      <a:r>
                        <a:rPr lang="en-GB" sz="900" b="1" dirty="0" smtClean="0">
                          <a:solidFill>
                            <a:schemeClr val="accent1"/>
                          </a:solidFill>
                          <a:effectLst/>
                          <a:latin typeface="Trebuchet MS"/>
                          <a:ea typeface="+mn-ea"/>
                          <a:cs typeface="+mn-cs"/>
                        </a:rPr>
                        <a:t>Marketing</a:t>
                      </a:r>
                      <a:r>
                        <a:rPr lang="en-GB" sz="900" b="1" baseline="0" dirty="0" smtClean="0">
                          <a:solidFill>
                            <a:schemeClr val="accent1"/>
                          </a:solidFill>
                          <a:effectLst/>
                          <a:latin typeface="Trebuchet MS"/>
                          <a:ea typeface="+mn-ea"/>
                          <a:cs typeface="+mn-cs"/>
                        </a:rPr>
                        <a:t> and </a:t>
                      </a:r>
                      <a:br>
                        <a:rPr lang="en-GB" sz="900" b="1" baseline="0" dirty="0" smtClean="0">
                          <a:solidFill>
                            <a:schemeClr val="accent1"/>
                          </a:solidFill>
                          <a:effectLst/>
                          <a:latin typeface="Trebuchet MS"/>
                          <a:ea typeface="+mn-ea"/>
                          <a:cs typeface="+mn-cs"/>
                        </a:rPr>
                      </a:br>
                      <a:r>
                        <a:rPr lang="en-GB" sz="900" b="1" baseline="0" dirty="0" smtClean="0">
                          <a:solidFill>
                            <a:schemeClr val="accent1"/>
                          </a:solidFill>
                          <a:effectLst/>
                          <a:latin typeface="Trebuchet MS"/>
                          <a:ea typeface="+mn-ea"/>
                          <a:cs typeface="+mn-cs"/>
                        </a:rPr>
                        <a:t>Regulatory Review</a:t>
                      </a:r>
                      <a:endParaRPr lang="en-US" sz="900" b="1" dirty="0">
                        <a:solidFill>
                          <a:schemeClr val="accent1"/>
                        </a:solidFill>
                        <a:effectLst/>
                        <a:latin typeface="Trebuchet MS"/>
                        <a:ea typeface="Times New Roman"/>
                        <a:cs typeface="Times New Roman"/>
                      </a:endParaRPr>
                    </a:p>
                  </a:txBody>
                  <a:tcPr marL="0" marR="0" marT="0" marB="36576"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marL="0" marR="0" indent="0" algn="ctr">
                        <a:spcBef>
                          <a:spcPts val="200"/>
                        </a:spcBef>
                        <a:spcAft>
                          <a:spcPts val="200"/>
                        </a:spcAft>
                      </a:pPr>
                      <a:r>
                        <a:rPr lang="en-GB" sz="900" b="1" dirty="0" smtClean="0">
                          <a:solidFill>
                            <a:schemeClr val="accent1"/>
                          </a:solidFill>
                          <a:effectLst/>
                          <a:latin typeface="Trebuchet MS"/>
                        </a:rPr>
                        <a:t>Pricing and Closing</a:t>
                      </a:r>
                      <a:endParaRPr lang="en-US" sz="900" b="1" dirty="0">
                        <a:solidFill>
                          <a:schemeClr val="accent1"/>
                        </a:solidFill>
                        <a:effectLst/>
                        <a:latin typeface="Trebuchet MS"/>
                        <a:ea typeface="Times New Roman"/>
                        <a:cs typeface="Times New Roman"/>
                      </a:endParaRPr>
                    </a:p>
                  </a:txBody>
                  <a:tcPr marL="0" marR="0" marT="0" marB="36576"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ctr">
                        <a:spcBef>
                          <a:spcPts val="200"/>
                        </a:spcBef>
                        <a:spcAft>
                          <a:spcPts val="200"/>
                        </a:spcAft>
                      </a:pPr>
                      <a:endParaRPr lang="en-US" sz="900" b="1" dirty="0">
                        <a:effectLst/>
                        <a:latin typeface="Trebuchet MS"/>
                        <a:ea typeface="Times New Roman"/>
                        <a:cs typeface="Times New Roman"/>
                      </a:endParaRPr>
                    </a:p>
                  </a:txBody>
                  <a:tcPr marL="36576" marR="36576" marT="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1440">
                <a:tc>
                  <a:txBody>
                    <a:bodyPr/>
                    <a:lstStyle/>
                    <a:p>
                      <a:pPr marL="0" marR="0" indent="0" algn="r">
                        <a:spcBef>
                          <a:spcPts val="200"/>
                        </a:spcBef>
                        <a:spcAft>
                          <a:spcPts val="200"/>
                        </a:spcAft>
                      </a:pPr>
                      <a:r>
                        <a:rPr lang="en-US" sz="900" b="1" smtClean="0">
                          <a:solidFill>
                            <a:schemeClr val="tx1"/>
                          </a:solidFill>
                          <a:effectLst/>
                          <a:latin typeface="Trebuchet MS"/>
                          <a:ea typeface="Times New Roman"/>
                          <a:cs typeface="Times New Roman"/>
                        </a:rPr>
                        <a:t>Week:</a:t>
                      </a:r>
                      <a:endParaRPr lang="en-US" sz="900" b="1" dirty="0">
                        <a:solidFill>
                          <a:schemeClr val="tx1"/>
                        </a:solidFill>
                        <a:effectLst/>
                        <a:latin typeface="Trebuchet MS"/>
                        <a:ea typeface="Times New Roman"/>
                        <a:cs typeface="Times New Roman"/>
                      </a:endParaRPr>
                    </a:p>
                  </a:txBody>
                  <a:tcPr marL="32889" marR="32889" marT="0" marB="0"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GB" sz="900" b="1" dirty="0" smtClean="0">
                          <a:solidFill>
                            <a:schemeClr val="tx1"/>
                          </a:solidFill>
                          <a:effectLst/>
                          <a:latin typeface="Trebuchet MS"/>
                        </a:rPr>
                        <a:t>1</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2</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3</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4</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5</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6</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7</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8</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9</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US" sz="900" b="1" dirty="0" smtClean="0">
                          <a:solidFill>
                            <a:schemeClr val="tx1"/>
                          </a:solidFill>
                          <a:effectLst/>
                          <a:latin typeface="Trebuchet MS"/>
                          <a:ea typeface="Times New Roman"/>
                          <a:cs typeface="Times New Roman"/>
                        </a:rPr>
                        <a:t>10</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spcBef>
                          <a:spcPts val="200"/>
                        </a:spcBef>
                        <a:spcAft>
                          <a:spcPts val="200"/>
                        </a:spcAft>
                      </a:pPr>
                      <a:r>
                        <a:rPr lang="en-GB" sz="900" b="1" dirty="0" smtClean="0">
                          <a:solidFill>
                            <a:schemeClr val="tx1"/>
                          </a:solidFill>
                          <a:effectLst/>
                          <a:latin typeface="Trebuchet MS"/>
                        </a:rPr>
                        <a:t>11</a:t>
                      </a:r>
                      <a:endParaRPr lang="en-US" sz="900" b="1" dirty="0">
                        <a:solidFill>
                          <a:schemeClr val="tx1"/>
                        </a:solidFill>
                        <a:effectLst/>
                        <a:latin typeface="Trebuchet MS"/>
                        <a:ea typeface="Times New Roman"/>
                        <a:cs typeface="Times New Roman"/>
                      </a:endParaRPr>
                    </a:p>
                  </a:txBody>
                  <a:tcPr marL="32889" marR="32889" marT="0" marB="0"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indent="0">
                        <a:spcBef>
                          <a:spcPts val="0"/>
                        </a:spcBef>
                        <a:spcAft>
                          <a:spcPts val="0"/>
                        </a:spcAft>
                        <a:buFontTx/>
                        <a:buNone/>
                      </a:pPr>
                      <a:r>
                        <a:rPr lang="en-US" sz="900" b="1" smtClean="0">
                          <a:solidFill>
                            <a:schemeClr val="accent1"/>
                          </a:solidFill>
                          <a:effectLst/>
                          <a:latin typeface="Trebuchet MS"/>
                          <a:ea typeface="Times New Roman"/>
                          <a:cs typeface="Times New Roman"/>
                        </a:rPr>
                        <a:t>Planning Stage</a:t>
                      </a:r>
                      <a:endParaRPr lang="en-US" sz="900" b="1" dirty="0" smtClean="0">
                        <a:solidFill>
                          <a:schemeClr val="accent1"/>
                        </a:solidFill>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effectLst/>
                          <a:latin typeface="Trebuchet MS"/>
                        </a:rPr>
                        <a:t> </a:t>
                      </a:r>
                      <a:endParaRPr lang="en-US" sz="800" dirty="0">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effectLst/>
                          <a:latin typeface="Trebuchet MS"/>
                        </a:rPr>
                        <a:t> </a:t>
                      </a:r>
                      <a:endParaRPr lang="en-US" sz="800" dirty="0">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effectLst/>
                          <a:latin typeface="Trebuchet MS"/>
                        </a:rPr>
                        <a:t> </a:t>
                      </a:r>
                      <a:endParaRPr lang="en-US" sz="800" dirty="0">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800" dirty="0">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effectLst/>
                          <a:latin typeface="Trebuchet MS"/>
                        </a:rPr>
                        <a:t> </a:t>
                      </a:r>
                      <a:endParaRPr lang="en-US" sz="800" dirty="0">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ln>
                            <a:solidFill>
                              <a:schemeClr val="bg1">
                                <a:lumMod val="85000"/>
                              </a:schemeClr>
                            </a:solidFill>
                          </a:ln>
                          <a:effectLst/>
                          <a:latin typeface="Trebuchet MS"/>
                        </a:rPr>
                        <a:t> </a:t>
                      </a:r>
                      <a:endParaRPr lang="en-US" sz="800" dirty="0">
                        <a:ln>
                          <a:solidFill>
                            <a:schemeClr val="bg1">
                              <a:lumMod val="85000"/>
                            </a:schemeClr>
                          </a:solidFill>
                        </a:ln>
                        <a:effectLst/>
                        <a:latin typeface="Trebuchet MS"/>
                        <a:ea typeface="Times New Roman"/>
                        <a:cs typeface="Times New Roman"/>
                      </a:endParaRPr>
                    </a:p>
                  </a:txBody>
                  <a:tcPr marL="0" marR="0" marT="9144" marB="9144" anchor="b">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ln>
                            <a:solidFill>
                              <a:schemeClr val="bg1">
                                <a:lumMod val="85000"/>
                              </a:schemeClr>
                            </a:solidFill>
                          </a:ln>
                          <a:effectLst/>
                          <a:latin typeface="Trebuchet MS"/>
                        </a:rPr>
                        <a:t> </a:t>
                      </a:r>
                      <a:endParaRPr lang="en-US" sz="800" dirty="0">
                        <a:ln>
                          <a:solidFill>
                            <a:schemeClr val="bg1">
                              <a:lumMod val="85000"/>
                            </a:schemeClr>
                          </a:solidFill>
                        </a:ln>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ln>
                            <a:solidFill>
                              <a:schemeClr val="bg1">
                                <a:lumMod val="85000"/>
                              </a:schemeClr>
                            </a:solidFill>
                          </a:ln>
                          <a:effectLst/>
                          <a:latin typeface="Trebuchet MS"/>
                        </a:rPr>
                        <a:t> </a:t>
                      </a:r>
                      <a:endParaRPr lang="en-US" sz="800" dirty="0">
                        <a:ln>
                          <a:solidFill>
                            <a:schemeClr val="bg1">
                              <a:lumMod val="85000"/>
                            </a:schemeClr>
                          </a:solidFill>
                        </a:ln>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ln>
                            <a:solidFill>
                              <a:schemeClr val="bg1">
                                <a:lumMod val="85000"/>
                              </a:schemeClr>
                            </a:solidFill>
                          </a:ln>
                          <a:effectLst/>
                          <a:latin typeface="Trebuchet MS"/>
                        </a:rPr>
                        <a:t> </a:t>
                      </a:r>
                      <a:endParaRPr lang="en-US" sz="800" dirty="0">
                        <a:ln>
                          <a:solidFill>
                            <a:schemeClr val="bg1">
                              <a:lumMod val="85000"/>
                            </a:schemeClr>
                          </a:solidFill>
                        </a:ln>
                        <a:effectLst/>
                        <a:latin typeface="Trebuchet MS"/>
                        <a:ea typeface="Times New Roman"/>
                        <a:cs typeface="Times New Roman"/>
                      </a:endParaRPr>
                    </a:p>
                  </a:txBody>
                  <a:tcPr marL="0" marR="0" marT="9144" marB="9144" anchor="b">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spcBef>
                          <a:spcPts val="0"/>
                        </a:spcBef>
                        <a:spcAft>
                          <a:spcPts val="0"/>
                        </a:spcAft>
                      </a:pPr>
                      <a:r>
                        <a:rPr lang="en-GB" sz="800" dirty="0">
                          <a:effectLst/>
                          <a:latin typeface="Trebuchet MS"/>
                        </a:rPr>
                        <a:t> </a:t>
                      </a:r>
                      <a:endParaRPr lang="en-US" sz="800" dirty="0">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marL="0" marR="0" lvl="0" indent="0" algn="l" defTabSz="914400" rtl="0" eaLnBrk="1" fontAlgn="auto" latinLnBrk="0" hangingPunct="1">
                        <a:lnSpc>
                          <a:spcPct val="100000"/>
                        </a:lnSpc>
                        <a:spcBef>
                          <a:spcPts val="0"/>
                        </a:spcBef>
                        <a:spcAft>
                          <a:spcPts val="0"/>
                        </a:spcAft>
                        <a:buClr>
                          <a:schemeClr val="accent1"/>
                        </a:buClr>
                        <a:buSzTx/>
                        <a:buFontTx/>
                        <a:buNone/>
                        <a:tabLst/>
                        <a:defRPr/>
                      </a:pPr>
                      <a:r>
                        <a:rPr lang="en-GB" sz="800" kern="1200" smtClean="0">
                          <a:solidFill>
                            <a:schemeClr val="tx1"/>
                          </a:solidFill>
                          <a:effectLst/>
                          <a:latin typeface="Trebuchet MS"/>
                          <a:ea typeface="+mn-ea"/>
                          <a:cs typeface="+mn-cs"/>
                        </a:rPr>
                        <a:t>Resolve key planning issues</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lvl="0" indent="0" algn="l" defTabSz="914400" rtl="0" eaLnBrk="1" fontAlgn="auto" latinLnBrk="0" hangingPunct="1">
                        <a:lnSpc>
                          <a:spcPct val="100000"/>
                        </a:lnSpc>
                        <a:spcBef>
                          <a:spcPts val="0"/>
                        </a:spcBef>
                        <a:spcAft>
                          <a:spcPts val="0"/>
                        </a:spcAft>
                        <a:buClr>
                          <a:schemeClr val="accent1"/>
                        </a:buClr>
                        <a:buSzTx/>
                        <a:buFontTx/>
                        <a:buNone/>
                        <a:tabLst/>
                        <a:defRPr/>
                      </a:pPr>
                      <a:r>
                        <a:rPr lang="en-GB" sz="800" kern="1200" smtClean="0">
                          <a:solidFill>
                            <a:schemeClr val="tx1"/>
                          </a:solidFill>
                          <a:effectLst/>
                          <a:latin typeface="Trebuchet MS"/>
                          <a:ea typeface="+mn-ea"/>
                          <a:cs typeface="+mn-cs"/>
                        </a:rPr>
                        <a:t>Draft Preliminary Prospectus </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lvl="0" indent="0" algn="l" defTabSz="914400" rtl="0" eaLnBrk="1" fontAlgn="auto" latinLnBrk="0" hangingPunct="1">
                        <a:lnSpc>
                          <a:spcPct val="100000"/>
                        </a:lnSpc>
                        <a:spcBef>
                          <a:spcPts val="0"/>
                        </a:spcBef>
                        <a:spcAft>
                          <a:spcPts val="0"/>
                        </a:spcAft>
                        <a:buClr>
                          <a:schemeClr val="accent1"/>
                        </a:buClr>
                        <a:buSzTx/>
                        <a:buFontTx/>
                        <a:buNone/>
                        <a:tabLst/>
                        <a:defRPr/>
                      </a:pPr>
                      <a:r>
                        <a:rPr lang="en-GB" sz="800" kern="1200" smtClean="0">
                          <a:solidFill>
                            <a:schemeClr val="tx1"/>
                          </a:solidFill>
                          <a:effectLst/>
                          <a:latin typeface="Trebuchet MS"/>
                          <a:ea typeface="+mn-ea"/>
                          <a:cs typeface="+mn-cs"/>
                        </a:rPr>
                        <a:t>Finalize financial statements</a:t>
                      </a:r>
                      <a:endParaRPr lang="en-US" sz="800" kern="1200" dirty="0">
                        <a:solidFill>
                          <a:schemeClr val="tx1"/>
                        </a:solidFill>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171450" marR="0" lvl="1" indent="-171450" algn="l" defTabSz="914400" rtl="0" eaLnBrk="1" fontAlgn="auto" latinLnBrk="0" hangingPunct="1">
                        <a:lnSpc>
                          <a:spcPct val="100000"/>
                        </a:lnSpc>
                        <a:spcBef>
                          <a:spcPts val="0"/>
                        </a:spcBef>
                        <a:spcAft>
                          <a:spcPts val="0"/>
                        </a:spcAft>
                        <a:buClr>
                          <a:schemeClr val="accent1"/>
                        </a:buClr>
                        <a:buSzTx/>
                        <a:buFontTx/>
                        <a:buNone/>
                        <a:tabLst/>
                        <a:defRPr/>
                      </a:pPr>
                      <a:r>
                        <a:rPr lang="en-GB" sz="800" kern="1200" dirty="0" smtClean="0">
                          <a:solidFill>
                            <a:schemeClr val="tx1"/>
                          </a:solidFill>
                          <a:effectLst/>
                          <a:latin typeface="Trebuchet MS"/>
                          <a:ea typeface="+mn-ea"/>
                          <a:cs typeface="+mn-cs"/>
                        </a:rPr>
                        <a:t>Due diligence</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171450" marR="0" lvl="1" indent="-171450" algn="l" defTabSz="914400" rtl="0" eaLnBrk="1" fontAlgn="auto" latinLnBrk="0" hangingPunct="1">
                        <a:lnSpc>
                          <a:spcPct val="100000"/>
                        </a:lnSpc>
                        <a:spcBef>
                          <a:spcPts val="0"/>
                        </a:spcBef>
                        <a:spcAft>
                          <a:spcPts val="0"/>
                        </a:spcAft>
                        <a:buClr>
                          <a:schemeClr val="accent1"/>
                        </a:buClr>
                        <a:buSzTx/>
                        <a:buFontTx/>
                        <a:buNone/>
                        <a:tabLst/>
                        <a:defRPr/>
                      </a:pPr>
                      <a:r>
                        <a:rPr lang="en-GB" sz="800" kern="1200" smtClean="0">
                          <a:solidFill>
                            <a:schemeClr val="tx1"/>
                          </a:solidFill>
                          <a:effectLst/>
                          <a:latin typeface="Trebuchet MS"/>
                          <a:ea typeface="+mn-ea"/>
                          <a:cs typeface="+mn-cs"/>
                        </a:rPr>
                        <a:t>Syndicate meeting and due diligence session</a:t>
                      </a:r>
                      <a:endParaRPr lang="en-US" sz="800" kern="1200" dirty="0">
                        <a:solidFill>
                          <a:schemeClr val="tx1"/>
                        </a:solidFill>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a:spcBef>
                          <a:spcPts val="200"/>
                        </a:spcBef>
                        <a:spcAft>
                          <a:spcPts val="200"/>
                        </a:spcAft>
                      </a:pPr>
                      <a:r>
                        <a:rPr lang="en-US" sz="800" dirty="0" smtClean="0">
                          <a:solidFill>
                            <a:schemeClr val="accent1"/>
                          </a:solidFill>
                          <a:effectLst/>
                          <a:latin typeface="Trebuchet MS"/>
                          <a:ea typeface="Times New Roman"/>
                          <a:cs typeface="Times New Roman"/>
                        </a:rPr>
                        <a:t>●</a:t>
                      </a: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171450" marR="0" lvl="1" indent="-171450" algn="l" defTabSz="914400" rtl="0" eaLnBrk="1" fontAlgn="auto" latinLnBrk="0" hangingPunct="1">
                        <a:lnSpc>
                          <a:spcPct val="100000"/>
                        </a:lnSpc>
                        <a:spcBef>
                          <a:spcPts val="0"/>
                        </a:spcBef>
                        <a:spcAft>
                          <a:spcPts val="0"/>
                        </a:spcAft>
                        <a:buClr>
                          <a:schemeClr val="accent1"/>
                        </a:buClr>
                        <a:buSzTx/>
                        <a:buFontTx/>
                        <a:buNone/>
                        <a:tabLst/>
                        <a:defRPr/>
                      </a:pPr>
                      <a:r>
                        <a:rPr lang="en-GB" sz="800" kern="1200" smtClean="0">
                          <a:solidFill>
                            <a:schemeClr val="tx1"/>
                          </a:solidFill>
                          <a:effectLst/>
                          <a:latin typeface="Trebuchet MS"/>
                          <a:ea typeface="+mn-ea"/>
                          <a:cs typeface="+mn-cs"/>
                        </a:rPr>
                        <a:t>Board approval of Preliminary Prospectus</a:t>
                      </a:r>
                      <a:endParaRPr lang="en-US" sz="800" kern="1200" dirty="0">
                        <a:solidFill>
                          <a:schemeClr val="tx1"/>
                        </a:solidFill>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en-US" sz="800" kern="1200" dirty="0" smtClean="0">
                          <a:solidFill>
                            <a:schemeClr val="accent1"/>
                          </a:solidFill>
                          <a:effectLst/>
                          <a:latin typeface="Trebuchet MS"/>
                          <a:ea typeface="Times New Roman"/>
                          <a:cs typeface="Times New Roman"/>
                        </a:rPr>
                        <a:t>●</a:t>
                      </a: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171450" marR="0" lvl="1" indent="-171450" algn="l" defTabSz="914400" rtl="0" eaLnBrk="1" latinLnBrk="0" hangingPunct="1">
                        <a:spcBef>
                          <a:spcPts val="0"/>
                        </a:spcBef>
                        <a:spcAft>
                          <a:spcPts val="0"/>
                        </a:spcAft>
                        <a:buClr>
                          <a:schemeClr val="accent1"/>
                        </a:buClr>
                        <a:buFontTx/>
                        <a:buNone/>
                      </a:pPr>
                      <a:r>
                        <a:rPr lang="en-GB" sz="800" kern="1200" smtClean="0">
                          <a:solidFill>
                            <a:schemeClr val="tx1"/>
                          </a:solidFill>
                          <a:effectLst/>
                          <a:latin typeface="Trebuchet MS"/>
                          <a:ea typeface="+mn-ea"/>
                          <a:cs typeface="+mn-cs"/>
                        </a:rPr>
                        <a:t>File Preliminary Prospectus &amp; press release</a:t>
                      </a:r>
                      <a:endParaRPr lang="en-US" sz="800" kern="1200" dirty="0">
                        <a:solidFill>
                          <a:schemeClr val="tx1"/>
                        </a:solidFill>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r">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en-US" sz="800" kern="1200" dirty="0" smtClean="0">
                          <a:solidFill>
                            <a:schemeClr val="accent1"/>
                          </a:solidFill>
                          <a:effectLst/>
                          <a:latin typeface="Trebuchet MS"/>
                          <a:ea typeface="Times New Roman"/>
                          <a:cs typeface="Times New Roman"/>
                        </a:rPr>
                        <a:t>●</a:t>
                      </a: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spcBef>
                          <a:spcPts val="0"/>
                        </a:spcBef>
                        <a:spcAft>
                          <a:spcPts val="0"/>
                        </a:spcAft>
                      </a:pPr>
                      <a:r>
                        <a:rPr lang="en-GB" sz="900" b="1" kern="1200" smtClean="0">
                          <a:solidFill>
                            <a:schemeClr val="accent1"/>
                          </a:solidFill>
                          <a:effectLst/>
                          <a:latin typeface="Trebuchet MS"/>
                          <a:ea typeface="+mn-ea"/>
                          <a:cs typeface="+mn-cs"/>
                        </a:rPr>
                        <a:t>Marketing and Review Stage</a:t>
                      </a:r>
                      <a:endParaRPr lang="en-US" sz="900" b="1" dirty="0">
                        <a:solidFill>
                          <a:schemeClr val="accent1"/>
                        </a:solidFill>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9525"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635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1270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6350" cap="flat" cmpd="sng" algn="ctr">
                      <a:solidFill>
                        <a:schemeClr val="accent1"/>
                      </a:solid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effectLst/>
                        <a:latin typeface="Trebuchet MS"/>
                        <a:ea typeface="Times New Roman"/>
                        <a:cs typeface="Times New Roman"/>
                      </a:endParaRPr>
                    </a:p>
                  </a:txBody>
                  <a:tcPr marL="0" marR="0" marT="9144" marB="9144"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rgbClr val="686868"/>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marL="0" marR="0" indent="0" algn="l" defTabSz="914400" rtl="0" eaLnBrk="1" fontAlgn="auto" latinLnBrk="0" hangingPunct="1">
                        <a:lnSpc>
                          <a:spcPct val="100000"/>
                        </a:lnSpc>
                        <a:spcBef>
                          <a:spcPts val="0"/>
                        </a:spcBef>
                        <a:spcAft>
                          <a:spcPts val="0"/>
                        </a:spcAft>
                        <a:buClr>
                          <a:schemeClr val="accent1"/>
                        </a:buClr>
                        <a:buSzTx/>
                        <a:buFont typeface="Wingdings 3" panose="05040102010807070707" pitchFamily="18" charset="2"/>
                        <a:buNone/>
                        <a:tabLst/>
                        <a:defRPr/>
                      </a:pPr>
                      <a:r>
                        <a:rPr lang="en-GB" sz="800" kern="1200" smtClean="0">
                          <a:solidFill>
                            <a:schemeClr val="tx1"/>
                          </a:solidFill>
                          <a:effectLst/>
                          <a:latin typeface="Trebuchet MS"/>
                          <a:ea typeface="+mn-ea"/>
                          <a:cs typeface="+mn-cs"/>
                        </a:rPr>
                        <a:t>Prepare marketing materials and road show</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rgbClr val="686868"/>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lgn="l" defTabSz="914400" rtl="0" eaLnBrk="1" fontAlgn="auto" latinLnBrk="0" hangingPunct="1">
                        <a:lnSpc>
                          <a:spcPct val="100000"/>
                        </a:lnSpc>
                        <a:spcBef>
                          <a:spcPts val="0"/>
                        </a:spcBef>
                        <a:spcAft>
                          <a:spcPts val="0"/>
                        </a:spcAft>
                        <a:buClr>
                          <a:schemeClr val="accent1"/>
                        </a:buClr>
                        <a:buSzTx/>
                        <a:buFont typeface="Wingdings 3" panose="05040102010807070707" pitchFamily="18" charset="2"/>
                        <a:buNone/>
                        <a:tabLst/>
                        <a:defRPr/>
                      </a:pPr>
                      <a:r>
                        <a:rPr lang="en-GB" sz="800" kern="1200" smtClean="0">
                          <a:solidFill>
                            <a:schemeClr val="tx1"/>
                          </a:solidFill>
                          <a:effectLst/>
                          <a:latin typeface="Trebuchet MS"/>
                          <a:ea typeface="+mn-ea"/>
                          <a:cs typeface="+mn-cs"/>
                        </a:rPr>
                        <a:t>Prospectus review by securities commissions</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spcBef>
                          <a:spcPts val="0"/>
                        </a:spcBef>
                        <a:spcAft>
                          <a:spcPts val="0"/>
                        </a:spcAft>
                        <a:buClr>
                          <a:schemeClr val="accent1"/>
                        </a:buClr>
                        <a:buFont typeface="Wingdings 3" panose="05040102010807070707" pitchFamily="18" charset="2"/>
                        <a:buNone/>
                      </a:pPr>
                      <a:r>
                        <a:rPr lang="en-GB" sz="800" kern="1200" smtClean="0">
                          <a:solidFill>
                            <a:schemeClr val="tx1"/>
                          </a:solidFill>
                          <a:effectLst/>
                          <a:latin typeface="Trebuchet MS"/>
                          <a:ea typeface="+mn-ea"/>
                          <a:cs typeface="+mn-cs"/>
                        </a:rPr>
                        <a:t>“Dry run” presentation to institutional sales force</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en-US" sz="800" kern="1200" dirty="0" smtClean="0">
                          <a:solidFill>
                            <a:schemeClr val="accent1"/>
                          </a:solidFill>
                          <a:effectLst/>
                          <a:latin typeface="+mn-lt"/>
                          <a:ea typeface="Times New Roman"/>
                          <a:cs typeface="Times New Roman"/>
                        </a:rPr>
                        <a:t>●</a:t>
                      </a:r>
                      <a:endParaRPr lang="en-US" sz="800" dirty="0" smtClean="0">
                        <a:solidFill>
                          <a:schemeClr val="accent1"/>
                        </a:solidFill>
                        <a:effectLst/>
                        <a:latin typeface="+mn-lt"/>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lgn="l" defTabSz="914400" rtl="0" eaLnBrk="1" fontAlgn="auto" latinLnBrk="0" hangingPunct="1">
                        <a:lnSpc>
                          <a:spcPct val="100000"/>
                        </a:lnSpc>
                        <a:spcBef>
                          <a:spcPts val="0"/>
                        </a:spcBef>
                        <a:spcAft>
                          <a:spcPts val="0"/>
                        </a:spcAft>
                        <a:buClr>
                          <a:schemeClr val="accent1"/>
                        </a:buClr>
                        <a:buSzTx/>
                        <a:buFont typeface="Wingdings 3" panose="05040102010807070707" pitchFamily="18" charset="2"/>
                        <a:buNone/>
                        <a:tabLst/>
                        <a:defRPr/>
                      </a:pPr>
                      <a:r>
                        <a:rPr lang="en-GB" sz="800" kern="1200" smtClean="0">
                          <a:solidFill>
                            <a:schemeClr val="tx1"/>
                          </a:solidFill>
                          <a:effectLst/>
                          <a:latin typeface="Trebuchet MS"/>
                          <a:ea typeface="+mn-ea"/>
                          <a:cs typeface="+mn-cs"/>
                        </a:rPr>
                        <a:t>Institutional one-on-one meetings</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lgn="l" defTabSz="914400" rtl="0" eaLnBrk="1" fontAlgn="auto" latinLnBrk="0" hangingPunct="1">
                        <a:lnSpc>
                          <a:spcPct val="100000"/>
                        </a:lnSpc>
                        <a:spcBef>
                          <a:spcPts val="0"/>
                        </a:spcBef>
                        <a:spcAft>
                          <a:spcPts val="0"/>
                        </a:spcAft>
                        <a:buClr>
                          <a:schemeClr val="accent1"/>
                        </a:buClr>
                        <a:buSzTx/>
                        <a:buFont typeface="Wingdings 3" panose="05040102010807070707" pitchFamily="18" charset="2"/>
                        <a:buNone/>
                        <a:tabLst/>
                        <a:defRPr/>
                      </a:pPr>
                      <a:r>
                        <a:rPr lang="en-GB" sz="800" kern="1200" smtClean="0">
                          <a:solidFill>
                            <a:schemeClr val="tx1"/>
                          </a:solidFill>
                          <a:effectLst/>
                          <a:latin typeface="Trebuchet MS"/>
                          <a:ea typeface="+mn-ea"/>
                          <a:cs typeface="+mn-cs"/>
                        </a:rPr>
                        <a:t>Retail broker presentations</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spcBef>
                          <a:spcPts val="0"/>
                        </a:spcBef>
                        <a:spcAft>
                          <a:spcPts val="0"/>
                        </a:spcAft>
                        <a:buClr>
                          <a:schemeClr val="accent1"/>
                        </a:buClr>
                        <a:buFont typeface="Wingdings 3" panose="05040102010807070707" pitchFamily="18" charset="2"/>
                        <a:buNone/>
                        <a:tabLst>
                          <a:tab pos="630238" algn="l"/>
                        </a:tabLst>
                      </a:pPr>
                      <a:r>
                        <a:rPr lang="en-GB" sz="800" kern="1200" smtClean="0">
                          <a:solidFill>
                            <a:schemeClr val="tx1"/>
                          </a:solidFill>
                          <a:effectLst/>
                          <a:latin typeface="Trebuchet MS"/>
                          <a:ea typeface="+mn-ea"/>
                          <a:cs typeface="+mn-cs"/>
                        </a:rPr>
                        <a:t>Receipt / resolution of prospectus comments</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spcBef>
                          <a:spcPts val="0"/>
                        </a:spcBef>
                        <a:spcAft>
                          <a:spcPts val="0"/>
                        </a:spcAft>
                      </a:pPr>
                      <a:r>
                        <a:rPr lang="en-US" sz="900" b="1" smtClean="0">
                          <a:solidFill>
                            <a:schemeClr val="accent1"/>
                          </a:solidFill>
                          <a:latin typeface="Trebuchet MS"/>
                          <a:ea typeface="ＭＳ Ｐゴシック" pitchFamily="34" charset="-128"/>
                        </a:rPr>
                        <a:t>Pricing and Closing</a:t>
                      </a:r>
                      <a:endParaRPr lang="en-US" sz="900" b="1" dirty="0">
                        <a:solidFill>
                          <a:schemeClr val="accent1"/>
                        </a:solidFill>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200"/>
                        </a:spcBef>
                        <a:spcAft>
                          <a:spcPts val="200"/>
                        </a:spcAft>
                      </a:pPr>
                      <a:endParaRPr lang="en-US" sz="800" b="1" dirty="0">
                        <a:solidFill>
                          <a:schemeClr val="accent1"/>
                        </a:solidFill>
                        <a:effectLst/>
                        <a:latin typeface="Trebuchet MS"/>
                        <a:ea typeface="Times New Roman"/>
                        <a:cs typeface="Times New Roman"/>
                      </a:endParaRPr>
                    </a:p>
                  </a:txBody>
                  <a:tcPr marL="0" marR="0" marT="9144" marB="9144" anchor="b">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marL="0" marR="0" indent="0">
                        <a:spcBef>
                          <a:spcPts val="0"/>
                        </a:spcBef>
                        <a:spcAft>
                          <a:spcPts val="0"/>
                        </a:spcAft>
                        <a:buClr>
                          <a:schemeClr val="accent1"/>
                        </a:buClr>
                        <a:buFont typeface="Wingdings 3" panose="05040102010807070707" pitchFamily="18" charset="2"/>
                        <a:buNone/>
                      </a:pPr>
                      <a:r>
                        <a:rPr lang="en-GB" sz="800" kern="1200" smtClean="0">
                          <a:solidFill>
                            <a:schemeClr val="tx1"/>
                          </a:solidFill>
                          <a:effectLst/>
                          <a:latin typeface="Trebuchet MS"/>
                          <a:ea typeface="+mn-ea"/>
                          <a:cs typeface="+mn-cs"/>
                        </a:rPr>
                        <a:t>Final Due Diligence session</a:t>
                      </a:r>
                      <a:endParaRPr lang="en-US" sz="800" dirty="0" smtClean="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l">
                        <a:spcBef>
                          <a:spcPts val="200"/>
                        </a:spcBef>
                        <a:spcAft>
                          <a:spcPts val="200"/>
                        </a:spcAft>
                      </a:pPr>
                      <a:r>
                        <a:rPr lang="en-US" sz="800" kern="1200" dirty="0" smtClean="0">
                          <a:solidFill>
                            <a:schemeClr val="accent1"/>
                          </a:solidFill>
                          <a:effectLst/>
                          <a:latin typeface="Trebuchet MS"/>
                          <a:ea typeface="Times New Roman"/>
                          <a:cs typeface="Times New Roman"/>
                        </a:rPr>
                        <a:t> ●</a:t>
                      </a: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l">
                        <a:spcBef>
                          <a:spcPts val="200"/>
                        </a:spcBef>
                        <a:spcAft>
                          <a:spcPts val="200"/>
                        </a:spcAft>
                      </a:pP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lgn="l" defTabSz="914400" rtl="0" eaLnBrk="1" fontAlgn="auto" latinLnBrk="0" hangingPunct="1">
                        <a:lnSpc>
                          <a:spcPct val="100000"/>
                        </a:lnSpc>
                        <a:spcBef>
                          <a:spcPts val="0"/>
                        </a:spcBef>
                        <a:spcAft>
                          <a:spcPts val="0"/>
                        </a:spcAft>
                        <a:buClr>
                          <a:schemeClr val="accent1"/>
                        </a:buClr>
                        <a:buSzTx/>
                        <a:buFont typeface="Wingdings 3" panose="05040102010807070707" pitchFamily="18" charset="2"/>
                        <a:buNone/>
                        <a:tabLst/>
                        <a:defRPr/>
                      </a:pPr>
                      <a:r>
                        <a:rPr lang="en-GB" sz="800" kern="1200" smtClean="0">
                          <a:solidFill>
                            <a:schemeClr val="tx1"/>
                          </a:solidFill>
                          <a:effectLst/>
                          <a:latin typeface="Trebuchet MS"/>
                          <a:ea typeface="+mn-ea"/>
                          <a:cs typeface="+mn-cs"/>
                        </a:rPr>
                        <a:t>Pricing of the Offering</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l">
                        <a:spcBef>
                          <a:spcPts val="200"/>
                        </a:spcBef>
                        <a:spcAft>
                          <a:spcPts val="200"/>
                        </a:spcAft>
                      </a:pPr>
                      <a:r>
                        <a:rPr lang="en-US" sz="800" kern="1200" dirty="0" smtClean="0">
                          <a:solidFill>
                            <a:schemeClr val="accent1"/>
                          </a:solidFill>
                          <a:effectLst/>
                          <a:latin typeface="Trebuchet MS"/>
                          <a:ea typeface="Times New Roman"/>
                          <a:cs typeface="Times New Roman"/>
                        </a:rPr>
                        <a:t> ●</a:t>
                      </a: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l">
                        <a:spcBef>
                          <a:spcPts val="200"/>
                        </a:spcBef>
                        <a:spcAft>
                          <a:spcPts val="200"/>
                        </a:spcAft>
                      </a:pP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spcBef>
                          <a:spcPts val="0"/>
                        </a:spcBef>
                        <a:spcAft>
                          <a:spcPts val="0"/>
                        </a:spcAft>
                        <a:buClr>
                          <a:schemeClr val="accent1"/>
                        </a:buClr>
                        <a:buFont typeface="Wingdings 3" panose="05040102010807070707" pitchFamily="18" charset="2"/>
                        <a:buNone/>
                      </a:pPr>
                      <a:r>
                        <a:rPr lang="en-GB" sz="800" kern="1200" smtClean="0">
                          <a:solidFill>
                            <a:schemeClr val="tx1"/>
                          </a:solidFill>
                          <a:effectLst/>
                          <a:latin typeface="Trebuchet MS"/>
                          <a:ea typeface="+mn-ea"/>
                          <a:cs typeface="+mn-cs"/>
                        </a:rPr>
                        <a:t>Filing of Final Prospectus / Execute underwriting agreement </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l">
                        <a:spcBef>
                          <a:spcPts val="200"/>
                        </a:spcBef>
                        <a:spcAft>
                          <a:spcPts val="200"/>
                        </a:spcAft>
                      </a:pPr>
                      <a:r>
                        <a:rPr lang="en-US" sz="800" kern="1200" dirty="0" smtClean="0">
                          <a:solidFill>
                            <a:schemeClr val="accent1"/>
                          </a:solidFill>
                          <a:effectLst/>
                          <a:latin typeface="Trebuchet MS"/>
                          <a:ea typeface="Times New Roman"/>
                          <a:cs typeface="Times New Roman"/>
                        </a:rPr>
                        <a:t> ●</a:t>
                      </a: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l">
                        <a:spcBef>
                          <a:spcPts val="200"/>
                        </a:spcBef>
                        <a:spcAft>
                          <a:spcPts val="200"/>
                        </a:spcAft>
                      </a:pP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marR="0" indent="0" algn="l" defTabSz="914400" rtl="0" eaLnBrk="1" fontAlgn="auto" latinLnBrk="0" hangingPunct="1">
                        <a:lnSpc>
                          <a:spcPct val="100000"/>
                        </a:lnSpc>
                        <a:spcBef>
                          <a:spcPts val="0"/>
                        </a:spcBef>
                        <a:spcAft>
                          <a:spcPts val="0"/>
                        </a:spcAft>
                        <a:buClr>
                          <a:schemeClr val="accent1"/>
                        </a:buClr>
                        <a:buSzTx/>
                        <a:buFont typeface="Wingdings 3" panose="05040102010807070707" pitchFamily="18" charset="2"/>
                        <a:buNone/>
                        <a:tabLst/>
                        <a:defRPr/>
                      </a:pPr>
                      <a:r>
                        <a:rPr lang="en-US" sz="800" dirty="0" smtClean="0">
                          <a:effectLst/>
                          <a:latin typeface="Trebuchet MS"/>
                          <a:ea typeface="Times New Roman"/>
                          <a:cs typeface="Times New Roman"/>
                        </a:rPr>
                        <a:t>Press</a:t>
                      </a:r>
                      <a:r>
                        <a:rPr lang="en-US" sz="800" baseline="0" dirty="0" smtClean="0">
                          <a:effectLst/>
                          <a:latin typeface="Trebuchet MS"/>
                          <a:ea typeface="Times New Roman"/>
                          <a:cs typeface="Times New Roman"/>
                        </a:rPr>
                        <a:t> Release and Closing</a:t>
                      </a:r>
                      <a:endParaRPr lang="en-US" sz="800" dirty="0">
                        <a:effectLst/>
                        <a:latin typeface="Trebuchet MS"/>
                        <a:ea typeface="Times New Roman"/>
                        <a:cs typeface="Times New Roman"/>
                      </a:endParaRPr>
                    </a:p>
                  </a:txBody>
                  <a:tcPr marL="0" marR="0" marT="9144" marB="9144" anchor="ctr">
                    <a:lnL w="1270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spcBef>
                          <a:spcPts val="200"/>
                        </a:spcBef>
                        <a:spcAft>
                          <a:spcPts val="200"/>
                        </a:spcAft>
                      </a:pPr>
                      <a:endParaRPr lang="en-US" sz="800" dirty="0">
                        <a:ln>
                          <a:solidFill>
                            <a:schemeClr val="bg1">
                              <a:lumMod val="85000"/>
                            </a:schemeClr>
                          </a:solidFill>
                        </a:ln>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200"/>
                        </a:spcBef>
                        <a:spcAft>
                          <a:spcPts val="200"/>
                        </a:spcAft>
                      </a:pPr>
                      <a:endParaRPr lang="en-US" sz="800" dirty="0">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l">
                        <a:spcBef>
                          <a:spcPts val="200"/>
                        </a:spcBef>
                        <a:spcAft>
                          <a:spcPts val="200"/>
                        </a:spcAft>
                      </a:pP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l">
                        <a:spcBef>
                          <a:spcPts val="200"/>
                        </a:spcBef>
                        <a:spcAft>
                          <a:spcPts val="200"/>
                        </a:spcAft>
                      </a:pPr>
                      <a:r>
                        <a:rPr lang="en-US" sz="800" kern="1200" dirty="0" smtClean="0">
                          <a:solidFill>
                            <a:schemeClr val="accent1"/>
                          </a:solidFill>
                          <a:effectLst/>
                          <a:latin typeface="Trebuchet MS"/>
                          <a:ea typeface="Times New Roman"/>
                          <a:cs typeface="Times New Roman"/>
                        </a:rPr>
                        <a:t> ●</a:t>
                      </a:r>
                      <a:endParaRPr lang="en-US" sz="800" dirty="0">
                        <a:solidFill>
                          <a:schemeClr val="accent1"/>
                        </a:solidFill>
                        <a:effectLst/>
                        <a:latin typeface="Trebuchet MS"/>
                        <a:ea typeface="Times New Roman"/>
                        <a:cs typeface="Times New Roman"/>
                      </a:endParaRPr>
                    </a:p>
                  </a:txBody>
                  <a:tcPr marL="0" marR="0" marT="9144" marB="9144" anchor="ctr">
                    <a:lnL w="6350" cap="flat" cmpd="sng" algn="ctr">
                      <a:solidFill>
                        <a:schemeClr val="tx2"/>
                      </a:solidFill>
                      <a:prstDash val="solid"/>
                      <a:round/>
                      <a:headEnd type="none" w="med" len="med"/>
                      <a:tailEnd type="none" w="med" len="med"/>
                    </a:lnL>
                    <a:lnR w="9525" cap="flat" cmpd="sng" algn="ctr">
                      <a:solidFill>
                        <a:schemeClr val="bg2">
                          <a:lumMod val="40000"/>
                          <a:lumOff val="60000"/>
                        </a:schemeClr>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sp>
        <p:nvSpPr>
          <p:cNvPr id="19" name="Line 7"/>
          <p:cNvSpPr>
            <a:spLocks noChangeShapeType="1"/>
          </p:cNvSpPr>
          <p:nvPr/>
        </p:nvSpPr>
        <p:spPr bwMode="auto">
          <a:xfrm>
            <a:off x="4734136" y="2473706"/>
            <a:ext cx="317500"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20" name="Line 7"/>
          <p:cNvSpPr>
            <a:spLocks noChangeShapeType="1"/>
          </p:cNvSpPr>
          <p:nvPr/>
        </p:nvSpPr>
        <p:spPr bwMode="auto">
          <a:xfrm>
            <a:off x="5104554" y="2617474"/>
            <a:ext cx="1097280"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21" name="Line 7"/>
          <p:cNvSpPr>
            <a:spLocks noChangeShapeType="1"/>
          </p:cNvSpPr>
          <p:nvPr/>
        </p:nvSpPr>
        <p:spPr bwMode="auto">
          <a:xfrm>
            <a:off x="5104554" y="2765627"/>
            <a:ext cx="1097280"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22" name="Line 7"/>
          <p:cNvSpPr>
            <a:spLocks noChangeShapeType="1"/>
          </p:cNvSpPr>
          <p:nvPr/>
        </p:nvSpPr>
        <p:spPr bwMode="auto">
          <a:xfrm>
            <a:off x="5104554" y="2908512"/>
            <a:ext cx="1097280"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23" name="Line 17"/>
          <p:cNvSpPr>
            <a:spLocks noChangeShapeType="1"/>
          </p:cNvSpPr>
          <p:nvPr/>
        </p:nvSpPr>
        <p:spPr bwMode="auto">
          <a:xfrm>
            <a:off x="5857558" y="3616499"/>
            <a:ext cx="1339317"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24" name="Line 17"/>
          <p:cNvSpPr>
            <a:spLocks noChangeShapeType="1"/>
          </p:cNvSpPr>
          <p:nvPr/>
        </p:nvSpPr>
        <p:spPr bwMode="auto">
          <a:xfrm>
            <a:off x="6408420" y="3765614"/>
            <a:ext cx="1721144"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25" name="Line 16"/>
          <p:cNvSpPr>
            <a:spLocks noChangeShapeType="1"/>
          </p:cNvSpPr>
          <p:nvPr/>
        </p:nvSpPr>
        <p:spPr bwMode="auto">
          <a:xfrm>
            <a:off x="7196875" y="4038026"/>
            <a:ext cx="932688"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26" name="Line 16"/>
          <p:cNvSpPr>
            <a:spLocks noChangeShapeType="1"/>
          </p:cNvSpPr>
          <p:nvPr/>
        </p:nvSpPr>
        <p:spPr bwMode="auto">
          <a:xfrm>
            <a:off x="7196875" y="4173293"/>
            <a:ext cx="932688"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27" name="Line 15"/>
          <p:cNvSpPr>
            <a:spLocks noChangeShapeType="1"/>
          </p:cNvSpPr>
          <p:nvPr/>
        </p:nvSpPr>
        <p:spPr bwMode="auto">
          <a:xfrm>
            <a:off x="7196875" y="4318550"/>
            <a:ext cx="932688" cy="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5720" rIns="45720" anchor="b">
            <a:spAutoFit/>
          </a:bodyPr>
          <a:lstStyle/>
          <a:p>
            <a:pPr algn="ctr" eaLnBrk="0" fontAlgn="base" hangingPunct="0">
              <a:spcBef>
                <a:spcPct val="0"/>
              </a:spcBef>
              <a:spcAft>
                <a:spcPct val="0"/>
              </a:spcAft>
              <a:buSzPct val="75000"/>
            </a:pPr>
            <a:endParaRPr lang="en-US" sz="700" dirty="0">
              <a:solidFill>
                <a:srgbClr val="000000"/>
              </a:solidFill>
            </a:endParaRPr>
          </a:p>
        </p:txBody>
      </p:sp>
      <p:sp>
        <p:nvSpPr>
          <p:cNvPr id="15" name="Content Placeholder 5"/>
          <p:cNvSpPr txBox="1">
            <a:spLocks/>
          </p:cNvSpPr>
          <p:nvPr/>
        </p:nvSpPr>
        <p:spPr>
          <a:xfrm>
            <a:off x="228600" y="904140"/>
            <a:ext cx="8686800" cy="1646605"/>
          </a:xfrm>
          <a:prstGeom prst="rect">
            <a:avLst/>
          </a:prstGeom>
        </p:spPr>
        <p:txBody>
          <a:bodyPr/>
          <a:lstStyle>
            <a:lvl1pPr marL="0" indent="0" algn="l" defTabSz="914400" rtl="0" eaLnBrk="1" latinLnBrk="0" hangingPunct="1">
              <a:spcBef>
                <a:spcPts val="1800"/>
              </a:spcBef>
              <a:spcAft>
                <a:spcPts val="1200"/>
              </a:spcAft>
              <a:buFont typeface="Arial" panose="020B0604020202020204" pitchFamily="34" charset="0"/>
              <a:buNone/>
              <a:defRPr sz="2000" b="0" kern="1200">
                <a:solidFill>
                  <a:schemeClr val="accent1"/>
                </a:solidFill>
                <a:latin typeface="+mn-lt"/>
                <a:ea typeface="+mn-ea"/>
                <a:cs typeface="+mn-cs"/>
              </a:defRPr>
            </a:lvl1pPr>
            <a:lvl2pPr marL="228600" indent="-228600"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2pPr>
            <a:lvl3pPr marL="457200" indent="-22383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3pPr>
            <a:lvl4pPr marL="685800" indent="-231775"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4pPr>
            <a:lvl5pPr marL="915988" indent="-230188" algn="l" defTabSz="914400" rtl="0" eaLnBrk="1" latinLnBrk="0" hangingPunct="1">
              <a:spcBef>
                <a:spcPts val="0"/>
              </a:spcBef>
              <a:spcAft>
                <a:spcPts val="600"/>
              </a:spcAft>
              <a:buClr>
                <a:schemeClr val="accent1"/>
              </a:buClr>
              <a:buFont typeface="Trebuchet MS" panose="020B0603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600"/>
              </a:spcAft>
            </a:pPr>
            <a:r>
              <a:rPr lang="en-CA" dirty="0" smtClean="0">
                <a:solidFill>
                  <a:srgbClr val="AF0B1C"/>
                </a:solidFill>
              </a:rPr>
              <a:t>Indicative IPO Timeline</a:t>
            </a:r>
          </a:p>
          <a:p>
            <a:pPr lvl="1">
              <a:buClr>
                <a:srgbClr val="AF0B1C"/>
              </a:buClr>
            </a:pPr>
            <a:r>
              <a:rPr lang="en-CA" dirty="0" smtClean="0">
                <a:solidFill>
                  <a:prstClr val="black"/>
                </a:solidFill>
              </a:rPr>
              <a:t>While an IPO on the TSX can be completed in less than 3 months, a well-prepared issuer can accelerate the timing</a:t>
            </a:r>
            <a:endParaRPr lang="en-CA" dirty="0">
              <a:solidFill>
                <a:prstClr val="black"/>
              </a:solidFill>
            </a:endParaRPr>
          </a:p>
        </p:txBody>
      </p:sp>
      <p:sp>
        <p:nvSpPr>
          <p:cNvPr id="16" name="Title 1"/>
          <p:cNvSpPr>
            <a:spLocks noGrp="1"/>
          </p:cNvSpPr>
          <p:nvPr>
            <p:ph type="title"/>
          </p:nvPr>
        </p:nvSpPr>
        <p:spPr/>
        <p:txBody>
          <a:bodyPr/>
          <a:lstStyle/>
          <a:p>
            <a:r>
              <a:rPr lang="en-CA" smtClean="0"/>
              <a:t>Introduction</a:t>
            </a:r>
            <a:endParaRPr lang="en-CA" dirty="0"/>
          </a:p>
        </p:txBody>
      </p:sp>
      <p:sp>
        <p:nvSpPr>
          <p:cNvPr id="2" name="Slide Number Placeholder 1"/>
          <p:cNvSpPr>
            <a:spLocks noGrp="1"/>
          </p:cNvSpPr>
          <p:nvPr>
            <p:ph type="sldNum" sz="quarter" idx="12"/>
          </p:nvPr>
        </p:nvSpPr>
        <p:spPr/>
        <p:txBody>
          <a:bodyPr/>
          <a:lstStyle/>
          <a:p>
            <a:fld id="{E633FACB-E57B-4CDC-9F3B-D7F03E444374}" type="slidenum">
              <a:rPr lang="en-CA" smtClean="0"/>
              <a:t>7</a:t>
            </a:fld>
            <a:endParaRPr lang="en-CA" dirty="0"/>
          </a:p>
        </p:txBody>
      </p:sp>
    </p:spTree>
    <p:extLst>
      <p:ext uri="{BB962C8B-B14F-4D97-AF65-F5344CB8AC3E}">
        <p14:creationId xmlns:p14="http://schemas.microsoft.com/office/powerpoint/2010/main" val="2720980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Wall-Cross Process </a:t>
            </a:r>
            <a:r>
              <a:rPr lang="en-CA" i="1" smtClean="0"/>
              <a:t>(Illustrative*)</a:t>
            </a:r>
            <a:endParaRPr lang="en-US" dirty="0"/>
          </a:p>
        </p:txBody>
      </p:sp>
      <p:sp>
        <p:nvSpPr>
          <p:cNvPr id="3" name="Slide Number Placeholder 2"/>
          <p:cNvSpPr>
            <a:spLocks noGrp="1"/>
          </p:cNvSpPr>
          <p:nvPr>
            <p:ph type="sldNum" sz="quarter" idx="12"/>
          </p:nvPr>
        </p:nvSpPr>
        <p:spPr/>
        <p:txBody>
          <a:bodyPr/>
          <a:lstStyle/>
          <a:p>
            <a:fld id="{E633FACB-E57B-4CDC-9F3B-D7F03E444374}" type="slidenum">
              <a:rPr lang="en-CA" smtClean="0"/>
              <a:t>8</a:t>
            </a:fld>
            <a:endParaRPr lang="en-CA" dirty="0"/>
          </a:p>
        </p:txBody>
      </p:sp>
      <p:sp>
        <p:nvSpPr>
          <p:cNvPr id="4" name="Text Placeholder 3"/>
          <p:cNvSpPr>
            <a:spLocks noGrp="1"/>
          </p:cNvSpPr>
          <p:nvPr>
            <p:ph type="body" sz="quarter" idx="14"/>
          </p:nvPr>
        </p:nvSpPr>
        <p:spPr/>
        <p:txBody>
          <a:bodyPr/>
          <a:lstStyle/>
          <a:p>
            <a:r>
              <a:rPr lang="en-CA" dirty="0" smtClean="0"/>
              <a:t>* Assumes concurrent private and public transaction.</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43257181"/>
              </p:ext>
            </p:extLst>
          </p:nvPr>
        </p:nvGraphicFramePr>
        <p:xfrm>
          <a:off x="228600" y="1042670"/>
          <a:ext cx="8686800" cy="3108960"/>
        </p:xfrm>
        <a:graphic>
          <a:graphicData uri="http://schemas.openxmlformats.org/drawingml/2006/table">
            <a:tbl>
              <a:tblPr firstRow="1" bandRow="1">
                <a:tableStyleId>{5C22544A-7EE6-4342-B048-85BDC9FD1C3A}</a:tableStyleId>
              </a:tblPr>
              <a:tblGrid>
                <a:gridCol w="1112520"/>
                <a:gridCol w="3230880"/>
                <a:gridCol w="967740"/>
                <a:gridCol w="3375660"/>
              </a:tblGrid>
              <a:tr h="0">
                <a:tc>
                  <a:txBody>
                    <a:bodyPr/>
                    <a:lstStyle/>
                    <a:p>
                      <a:r>
                        <a:rPr lang="en-CA" sz="800" b="1" dirty="0" smtClean="0">
                          <a:solidFill>
                            <a:schemeClr val="bg1"/>
                          </a:solidFill>
                          <a:latin typeface="+mj-lt"/>
                        </a:rPr>
                        <a:t>Date</a:t>
                      </a:r>
                      <a:endParaRPr lang="en-US" sz="800" b="1" dirty="0">
                        <a:solidFill>
                          <a:schemeClr val="bg1"/>
                        </a:solidFill>
                        <a:latin typeface="+mj-lt"/>
                      </a:endParaRPr>
                    </a:p>
                  </a:txBody>
                  <a:tcPr anchor="b">
                    <a:lnR w="38100" cap="flat" cmpd="sng" algn="ctr">
                      <a:solidFill>
                        <a:schemeClr val="bg1"/>
                      </a:solidFill>
                      <a:prstDash val="solid"/>
                      <a:round/>
                      <a:headEnd type="none" w="med" len="med"/>
                      <a:tailEnd type="none" w="med" len="med"/>
                    </a:lnR>
                  </a:tcPr>
                </a:tc>
                <a:tc>
                  <a:txBody>
                    <a:bodyPr/>
                    <a:lstStyle/>
                    <a:p>
                      <a:r>
                        <a:rPr lang="en-CA" sz="800" b="1" dirty="0" smtClean="0">
                          <a:solidFill>
                            <a:schemeClr val="bg1"/>
                          </a:solidFill>
                          <a:latin typeface="+mj-lt"/>
                        </a:rPr>
                        <a:t>Activity</a:t>
                      </a:r>
                      <a:r>
                        <a:rPr lang="en-CA" sz="800" b="1" baseline="0" dirty="0" smtClean="0">
                          <a:solidFill>
                            <a:schemeClr val="bg1"/>
                          </a:solidFill>
                          <a:latin typeface="+mj-lt"/>
                        </a:rPr>
                        <a:t> </a:t>
                      </a:r>
                      <a:endParaRPr lang="en-US" sz="800" b="1" dirty="0">
                        <a:solidFill>
                          <a:schemeClr val="bg1"/>
                        </a:solidFill>
                        <a:latin typeface="+mj-lt"/>
                      </a:endParaRPr>
                    </a:p>
                  </a:txBody>
                  <a:tcPr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r>
                        <a:rPr lang="en-CA" sz="800" b="1" dirty="0" smtClean="0">
                          <a:solidFill>
                            <a:schemeClr val="bg1"/>
                          </a:solidFill>
                          <a:latin typeface="+mj-lt"/>
                        </a:rPr>
                        <a:t>Date </a:t>
                      </a:r>
                      <a:endParaRPr lang="en-US" sz="800" b="1" dirty="0">
                        <a:solidFill>
                          <a:schemeClr val="bg1"/>
                        </a:solidFill>
                        <a:latin typeface="+mj-lt"/>
                      </a:endParaRPr>
                    </a:p>
                  </a:txBody>
                  <a:tcPr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r>
                        <a:rPr lang="en-CA" sz="800" b="1" dirty="0" smtClean="0">
                          <a:solidFill>
                            <a:schemeClr val="bg1"/>
                          </a:solidFill>
                          <a:latin typeface="+mj-lt"/>
                        </a:rPr>
                        <a:t>Activity </a:t>
                      </a:r>
                      <a:endParaRPr lang="en-US" sz="800" b="1" dirty="0">
                        <a:solidFill>
                          <a:schemeClr val="bg1"/>
                        </a:solidFill>
                        <a:latin typeface="+mj-lt"/>
                      </a:endParaRPr>
                    </a:p>
                  </a:txBody>
                  <a:tcPr anchor="b">
                    <a:lnL w="38100" cap="flat" cmpd="sng" algn="ctr">
                      <a:solidFill>
                        <a:schemeClr val="bg1"/>
                      </a:solidFill>
                      <a:prstDash val="solid"/>
                      <a:round/>
                      <a:headEnd type="none" w="med" len="med"/>
                      <a:tailEnd type="none" w="med" len="med"/>
                    </a:lnL>
                  </a:tcPr>
                </a:tc>
              </a:tr>
              <a:tr h="579120">
                <a:tc>
                  <a:txBody>
                    <a:bodyPr/>
                    <a:lstStyle/>
                    <a:p>
                      <a:pPr algn="ctr"/>
                      <a:r>
                        <a:rPr lang="en-CA" sz="800" b="1" dirty="0" smtClean="0">
                          <a:solidFill>
                            <a:schemeClr val="bg1"/>
                          </a:solidFill>
                          <a:latin typeface="+mj-lt"/>
                        </a:rPr>
                        <a:t>Week</a:t>
                      </a:r>
                      <a:r>
                        <a:rPr lang="en-CA" sz="800" b="1" baseline="0" dirty="0" smtClean="0">
                          <a:solidFill>
                            <a:schemeClr val="bg1"/>
                          </a:solidFill>
                          <a:latin typeface="+mj-lt"/>
                        </a:rPr>
                        <a:t> 1</a:t>
                      </a:r>
                      <a:endParaRPr lang="en-US" sz="800" b="1" dirty="0">
                        <a:solidFill>
                          <a:schemeClr val="bg1"/>
                        </a:solidFill>
                        <a:latin typeface="+mj-lt"/>
                      </a:endParaRPr>
                    </a:p>
                  </a:txBody>
                  <a:tcPr anchor="ctr">
                    <a:lnB w="38100" cap="flat" cmpd="sng" algn="ctr">
                      <a:solidFill>
                        <a:schemeClr val="bg1"/>
                      </a:solidFill>
                      <a:prstDash val="solid"/>
                      <a:round/>
                      <a:headEnd type="none" w="med" len="med"/>
                      <a:tailEnd type="none" w="med" len="med"/>
                    </a:lnB>
                    <a:solidFill>
                      <a:schemeClr val="tx2"/>
                    </a:solidFill>
                  </a:tcPr>
                </a:tc>
                <a:tc>
                  <a:txBody>
                    <a:bodyPr/>
                    <a:lstStyle/>
                    <a:p>
                      <a:pPr marL="171450" indent="-171450">
                        <a:buClr>
                          <a:schemeClr val="accent1"/>
                        </a:buClr>
                        <a:buFont typeface="Arial" panose="020B0604020202020204" pitchFamily="34" charset="0"/>
                        <a:buChar char="•"/>
                      </a:pPr>
                      <a:r>
                        <a:rPr lang="en-CA" sz="800" dirty="0" smtClean="0">
                          <a:latin typeface="+mj-lt"/>
                        </a:rPr>
                        <a:t>Select</a:t>
                      </a:r>
                      <a:r>
                        <a:rPr lang="en-CA" sz="800" baseline="0" dirty="0" smtClean="0">
                          <a:latin typeface="+mj-lt"/>
                        </a:rPr>
                        <a:t> lead underwriter</a:t>
                      </a:r>
                    </a:p>
                    <a:p>
                      <a:pPr marL="171450" indent="-171450">
                        <a:buClr>
                          <a:schemeClr val="accent1"/>
                        </a:buClr>
                        <a:buFont typeface="Arial" panose="020B0604020202020204" pitchFamily="34" charset="0"/>
                        <a:buChar char="•"/>
                      </a:pPr>
                      <a:r>
                        <a:rPr lang="en-CA" sz="800" baseline="0" dirty="0" smtClean="0">
                          <a:latin typeface="+mj-lt"/>
                        </a:rPr>
                        <a:t>Lead underwriter due diligence </a:t>
                      </a:r>
                    </a:p>
                    <a:p>
                      <a:pPr marL="171450" indent="-171450">
                        <a:buClr>
                          <a:schemeClr val="accent1"/>
                        </a:buClr>
                        <a:buFont typeface="Arial" panose="020B0604020202020204" pitchFamily="34" charset="0"/>
                        <a:buChar char="•"/>
                      </a:pPr>
                      <a:r>
                        <a:rPr lang="en-CA" sz="800" baseline="0" dirty="0" smtClean="0">
                          <a:latin typeface="+mj-lt"/>
                        </a:rPr>
                        <a:t>Draft documentation (NDA, share purchase agreement, marketing materials, prospectus)  </a:t>
                      </a:r>
                      <a:endParaRPr lang="en-US" sz="800" dirty="0">
                        <a:latin typeface="+mj-lt"/>
                      </a:endParaRPr>
                    </a:p>
                  </a:txBody>
                  <a:tcPr>
                    <a:lnB w="12700" cap="flat" cmpd="sng" algn="ctr">
                      <a:solidFill>
                        <a:schemeClr val="bg1">
                          <a:lumMod val="85000"/>
                        </a:schemeClr>
                      </a:solidFill>
                      <a:prstDash val="solid"/>
                      <a:round/>
                      <a:headEnd type="none" w="med" len="med"/>
                      <a:tailEnd type="none" w="med" len="med"/>
                    </a:lnB>
                    <a:noFill/>
                  </a:tcPr>
                </a:tc>
                <a:tc>
                  <a:txBody>
                    <a:bodyPr/>
                    <a:lstStyle/>
                    <a:p>
                      <a:pPr marL="0" algn="ctr" defTabSz="914400" rtl="0" eaLnBrk="1" latinLnBrk="0" hangingPunct="1"/>
                      <a:r>
                        <a:rPr lang="en-CA" sz="800" b="1" kern="1200" dirty="0" smtClean="0">
                          <a:solidFill>
                            <a:schemeClr val="bg1"/>
                          </a:solidFill>
                          <a:latin typeface="+mn-lt"/>
                          <a:ea typeface="+mn-ea"/>
                          <a:cs typeface="+mn-cs"/>
                        </a:rPr>
                        <a:t>Week 4, Day 1</a:t>
                      </a:r>
                      <a:endParaRPr lang="en-US" sz="800" b="1" kern="1200" dirty="0">
                        <a:solidFill>
                          <a:schemeClr val="bg1"/>
                        </a:solidFill>
                        <a:latin typeface="+mn-lt"/>
                        <a:ea typeface="+mn-ea"/>
                        <a:cs typeface="+mn-cs"/>
                      </a:endParaRPr>
                    </a:p>
                  </a:txBody>
                  <a:tcPr anchor="ctr">
                    <a:lnB w="38100" cap="flat" cmpd="sng" algn="ctr">
                      <a:solidFill>
                        <a:schemeClr val="bg1"/>
                      </a:solidFill>
                      <a:prstDash val="solid"/>
                      <a:round/>
                      <a:headEnd type="none" w="med" len="med"/>
                      <a:tailEnd type="none" w="med" len="med"/>
                    </a:lnB>
                    <a:solidFill>
                      <a:schemeClr val="tx2"/>
                    </a:solidFill>
                  </a:tcPr>
                </a:tc>
                <a:tc>
                  <a:txBody>
                    <a:bodyPr/>
                    <a:lstStyle/>
                    <a:p>
                      <a:pPr marL="171450" indent="-171450" algn="l" defTabSz="914400" rtl="0" eaLnBrk="1" latinLnBrk="0" hangingPunct="1">
                        <a:buClr>
                          <a:schemeClr val="accent1"/>
                        </a:buClr>
                        <a:buFont typeface="Arial" panose="020B0604020202020204" pitchFamily="34" charset="0"/>
                        <a:buChar char="•"/>
                      </a:pPr>
                      <a:r>
                        <a:rPr lang="en-CA" sz="800" kern="1200" dirty="0" smtClean="0">
                          <a:solidFill>
                            <a:schemeClr val="dk1"/>
                          </a:solidFill>
                          <a:latin typeface="+mj-lt"/>
                          <a:ea typeface="+mn-ea"/>
                          <a:cs typeface="+mn-cs"/>
                        </a:rPr>
                        <a:t>Execute SPAs </a:t>
                      </a:r>
                    </a:p>
                    <a:p>
                      <a:pPr marL="171450" indent="-171450" algn="l" defTabSz="914400" rtl="0" eaLnBrk="1" latinLnBrk="0" hangingPunct="1">
                        <a:buClr>
                          <a:schemeClr val="accent1"/>
                        </a:buClr>
                        <a:buFont typeface="Arial" panose="020B0604020202020204" pitchFamily="34" charset="0"/>
                        <a:buChar char="•"/>
                      </a:pPr>
                      <a:r>
                        <a:rPr lang="en-CA" sz="800" kern="1200" dirty="0" smtClean="0">
                          <a:solidFill>
                            <a:schemeClr val="dk1"/>
                          </a:solidFill>
                          <a:latin typeface="+mj-lt"/>
                          <a:ea typeface="+mn-ea"/>
                          <a:cs typeface="+mn-cs"/>
                        </a:rPr>
                        <a:t>Syndicate bought deal </a:t>
                      </a:r>
                    </a:p>
                    <a:p>
                      <a:pPr marL="171450" indent="-171450" algn="l" defTabSz="914400" rtl="0" eaLnBrk="1" latinLnBrk="0" hangingPunct="1">
                        <a:buClr>
                          <a:schemeClr val="accent1"/>
                        </a:buClr>
                        <a:buFont typeface="Arial" panose="020B0604020202020204" pitchFamily="34" charset="0"/>
                        <a:buChar char="•"/>
                      </a:pPr>
                      <a:r>
                        <a:rPr lang="en-CA" sz="800" kern="1200" dirty="0" smtClean="0">
                          <a:solidFill>
                            <a:schemeClr val="dk1"/>
                          </a:solidFill>
                          <a:latin typeface="+mj-lt"/>
                          <a:ea typeface="+mn-ea"/>
                          <a:cs typeface="+mn-cs"/>
                        </a:rPr>
                        <a:t>Press release transaction, halt shares</a:t>
                      </a:r>
                      <a:r>
                        <a:rPr lang="en-CA" sz="800" kern="1200" baseline="0" dirty="0" smtClean="0">
                          <a:solidFill>
                            <a:schemeClr val="dk1"/>
                          </a:solidFill>
                          <a:latin typeface="+mj-lt"/>
                          <a:ea typeface="+mn-ea"/>
                          <a:cs typeface="+mn-cs"/>
                        </a:rPr>
                        <a:t> and commence marketing </a:t>
                      </a:r>
                      <a:endParaRPr lang="en-US" sz="800" kern="1200" dirty="0">
                        <a:solidFill>
                          <a:schemeClr val="dk1"/>
                        </a:solidFill>
                        <a:latin typeface="+mj-lt"/>
                        <a:ea typeface="+mn-ea"/>
                        <a:cs typeface="+mn-cs"/>
                      </a:endParaRPr>
                    </a:p>
                  </a:txBody>
                  <a:tcPr>
                    <a:lnB w="12700" cap="flat" cmpd="sng" algn="ctr">
                      <a:solidFill>
                        <a:schemeClr val="bg1">
                          <a:lumMod val="85000"/>
                        </a:schemeClr>
                      </a:solidFill>
                      <a:prstDash val="solid"/>
                      <a:round/>
                      <a:headEnd type="none" w="med" len="med"/>
                      <a:tailEnd type="none" w="med" len="med"/>
                    </a:lnB>
                    <a:noFill/>
                  </a:tcPr>
                </a:tc>
              </a:tr>
              <a:tr h="579120">
                <a:tc>
                  <a:txBody>
                    <a:bodyPr/>
                    <a:lstStyle/>
                    <a:p>
                      <a:pPr algn="ctr"/>
                      <a:r>
                        <a:rPr lang="en-CA" sz="800" b="1" dirty="0" smtClean="0">
                          <a:solidFill>
                            <a:schemeClr val="bg1"/>
                          </a:solidFill>
                          <a:latin typeface="+mj-lt"/>
                        </a:rPr>
                        <a:t>Week 2 </a:t>
                      </a:r>
                    </a:p>
                    <a:p>
                      <a:pPr algn="ctr"/>
                      <a:r>
                        <a:rPr lang="en-CA" sz="800" b="0" i="1" dirty="0" smtClean="0">
                          <a:solidFill>
                            <a:schemeClr val="bg1"/>
                          </a:solidFill>
                          <a:latin typeface="+mj-lt"/>
                        </a:rPr>
                        <a:t>(May be</a:t>
                      </a:r>
                      <a:r>
                        <a:rPr lang="en-CA" sz="800" b="0" i="1" baseline="0" dirty="0" smtClean="0">
                          <a:solidFill>
                            <a:schemeClr val="bg1"/>
                          </a:solidFill>
                          <a:latin typeface="+mj-lt"/>
                        </a:rPr>
                        <a:t> expedited) </a:t>
                      </a:r>
                      <a:endParaRPr lang="en-US" sz="800" b="0" i="1" dirty="0">
                        <a:solidFill>
                          <a:schemeClr val="bg1"/>
                        </a:solidFill>
                        <a:latin typeface="+mj-lt"/>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171450" indent="-171450">
                        <a:buClr>
                          <a:schemeClr val="accent1"/>
                        </a:buClr>
                        <a:buFont typeface="Arial" panose="020B0604020202020204" pitchFamily="34" charset="0"/>
                        <a:buChar char="•"/>
                      </a:pPr>
                      <a:r>
                        <a:rPr lang="en-CA" sz="800" dirty="0" smtClean="0">
                          <a:latin typeface="+mj-lt"/>
                        </a:rPr>
                        <a:t>Finalize marketing materials</a:t>
                      </a:r>
                      <a:r>
                        <a:rPr lang="en-CA" sz="800" baseline="0" dirty="0" smtClean="0">
                          <a:latin typeface="+mj-lt"/>
                        </a:rPr>
                        <a:t> and private placement documentation</a:t>
                      </a:r>
                    </a:p>
                    <a:p>
                      <a:pPr marL="171450" indent="-171450">
                        <a:buClr>
                          <a:schemeClr val="accent1"/>
                        </a:buClr>
                        <a:buFont typeface="Arial" panose="020B0604020202020204" pitchFamily="34" charset="0"/>
                        <a:buChar char="•"/>
                      </a:pPr>
                      <a:r>
                        <a:rPr lang="en-CA" sz="800" baseline="0" dirty="0" smtClean="0">
                          <a:latin typeface="+mj-lt"/>
                        </a:rPr>
                        <a:t>Continue drafting prospectus and information circular </a:t>
                      </a:r>
                      <a:endParaRPr lang="en-US" sz="800" dirty="0">
                        <a:latin typeface="+mj-lt"/>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pPr marL="0" algn="ctr" defTabSz="914400" rtl="0" eaLnBrk="1" latinLnBrk="0" hangingPunct="1"/>
                      <a:r>
                        <a:rPr lang="en-CA" sz="800" b="1" kern="1200" dirty="0" smtClean="0">
                          <a:solidFill>
                            <a:schemeClr val="bg1"/>
                          </a:solidFill>
                          <a:latin typeface="+mn-lt"/>
                          <a:ea typeface="+mn-ea"/>
                          <a:cs typeface="+mn-cs"/>
                        </a:rPr>
                        <a:t>Week 4, Day 2 to 5 </a:t>
                      </a:r>
                      <a:endParaRPr lang="en-US" sz="800" b="1" kern="1200" dirty="0">
                        <a:solidFill>
                          <a:schemeClr val="bg1"/>
                        </a:solidFill>
                        <a:latin typeface="+mn-lt"/>
                        <a:ea typeface="+mn-ea"/>
                        <a:cs typeface="+mn-cs"/>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171450" indent="-171450" algn="l" defTabSz="914400" rtl="0" eaLnBrk="1" latinLnBrk="0" hangingPunct="1">
                        <a:buClr>
                          <a:schemeClr val="accent1"/>
                        </a:buClr>
                        <a:buFont typeface="Arial" panose="020B0604020202020204" pitchFamily="34" charset="0"/>
                        <a:buChar char="•"/>
                      </a:pPr>
                      <a:r>
                        <a:rPr lang="en-CA" sz="800" kern="1200" dirty="0" smtClean="0">
                          <a:solidFill>
                            <a:schemeClr val="dk1"/>
                          </a:solidFill>
                          <a:latin typeface="+mj-lt"/>
                          <a:ea typeface="+mn-ea"/>
                          <a:cs typeface="+mn-cs"/>
                        </a:rPr>
                        <a:t>Finalize prospectus</a:t>
                      </a:r>
                      <a:r>
                        <a:rPr lang="en-CA" sz="800" kern="1200" baseline="0" dirty="0" smtClean="0">
                          <a:solidFill>
                            <a:schemeClr val="dk1"/>
                          </a:solidFill>
                          <a:latin typeface="+mj-lt"/>
                          <a:ea typeface="+mn-ea"/>
                          <a:cs typeface="+mn-cs"/>
                        </a:rPr>
                        <a:t> and underwriting agreement </a:t>
                      </a:r>
                      <a:endParaRPr lang="en-US" sz="800" kern="1200" dirty="0">
                        <a:solidFill>
                          <a:schemeClr val="dk1"/>
                        </a:solidFill>
                        <a:latin typeface="+mj-lt"/>
                        <a:ea typeface="+mn-ea"/>
                        <a:cs typeface="+mn-cs"/>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r>
              <a:tr h="579120">
                <a:tc>
                  <a:txBody>
                    <a:bodyPr/>
                    <a:lstStyle/>
                    <a:p>
                      <a:pPr algn="ctr"/>
                      <a:r>
                        <a:rPr lang="en-CA" sz="800" b="1" dirty="0" smtClean="0">
                          <a:solidFill>
                            <a:schemeClr val="bg1"/>
                          </a:solidFill>
                          <a:latin typeface="+mj-lt"/>
                        </a:rPr>
                        <a:t>Week 3, Day 1 </a:t>
                      </a:r>
                    </a:p>
                    <a:p>
                      <a:pPr algn="ctr"/>
                      <a:r>
                        <a:rPr lang="en-CA" sz="800" b="0" i="1" dirty="0" smtClean="0">
                          <a:solidFill>
                            <a:schemeClr val="bg1"/>
                          </a:solidFill>
                          <a:latin typeface="+mj-lt"/>
                        </a:rPr>
                        <a:t>7:30 a.m. </a:t>
                      </a:r>
                      <a:endParaRPr lang="en-US" sz="800" b="0" i="1" dirty="0">
                        <a:solidFill>
                          <a:schemeClr val="bg1"/>
                        </a:solidFill>
                        <a:latin typeface="+mj-lt"/>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171450" indent="-171450">
                        <a:buClr>
                          <a:schemeClr val="accent1"/>
                        </a:buClr>
                        <a:buFont typeface="Arial" panose="020B0604020202020204" pitchFamily="34" charset="0"/>
                        <a:buChar char="•"/>
                      </a:pPr>
                      <a:r>
                        <a:rPr lang="en-CA" sz="800" dirty="0" smtClean="0">
                          <a:latin typeface="+mj-lt"/>
                        </a:rPr>
                        <a:t>Launch private placement process </a:t>
                      </a:r>
                    </a:p>
                    <a:p>
                      <a:pPr marL="171450" indent="-171450">
                        <a:buClr>
                          <a:schemeClr val="accent1"/>
                        </a:buClr>
                        <a:buFont typeface="Arial" panose="020B0604020202020204" pitchFamily="34" charset="0"/>
                        <a:buChar char="•"/>
                      </a:pPr>
                      <a:r>
                        <a:rPr lang="en-CA" sz="800" dirty="0" smtClean="0">
                          <a:latin typeface="+mj-lt"/>
                        </a:rPr>
                        <a:t>Contact </a:t>
                      </a:r>
                      <a:r>
                        <a:rPr lang="en-CA" sz="800" baseline="0" dirty="0" smtClean="0">
                          <a:latin typeface="+mj-lt"/>
                        </a:rPr>
                        <a:t>public side investors </a:t>
                      </a:r>
                    </a:p>
                    <a:p>
                      <a:pPr marL="171450" indent="-171450">
                        <a:buClr>
                          <a:schemeClr val="accent1"/>
                        </a:buClr>
                        <a:buFont typeface="Arial" panose="020B0604020202020204" pitchFamily="34" charset="0"/>
                        <a:buChar char="•"/>
                      </a:pPr>
                      <a:r>
                        <a:rPr lang="en-CA" sz="800" baseline="0" dirty="0" smtClean="0">
                          <a:latin typeface="+mj-lt"/>
                        </a:rPr>
                        <a:t>Distribute no-name NDAs</a:t>
                      </a:r>
                      <a:endParaRPr lang="en-US" sz="800" dirty="0">
                        <a:latin typeface="+mj-lt"/>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pPr marL="0" algn="ctr" defTabSz="914400" rtl="0" eaLnBrk="1" latinLnBrk="0" hangingPunct="1"/>
                      <a:r>
                        <a:rPr lang="en-CA" sz="800" b="1" kern="1200" dirty="0" smtClean="0">
                          <a:solidFill>
                            <a:schemeClr val="bg1"/>
                          </a:solidFill>
                          <a:latin typeface="+mn-lt"/>
                          <a:ea typeface="+mn-ea"/>
                          <a:cs typeface="+mn-cs"/>
                        </a:rPr>
                        <a:t>Week 4, Day 5 </a:t>
                      </a:r>
                      <a:endParaRPr lang="en-US" sz="800" b="1" kern="1200" dirty="0">
                        <a:solidFill>
                          <a:schemeClr val="bg1"/>
                        </a:solidFill>
                        <a:latin typeface="+mn-lt"/>
                        <a:ea typeface="+mn-ea"/>
                        <a:cs typeface="+mn-cs"/>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171450" indent="-171450" algn="l" defTabSz="914400" rtl="0" eaLnBrk="1" latinLnBrk="0" hangingPunct="1">
                        <a:buClr>
                          <a:schemeClr val="accent1"/>
                        </a:buClr>
                        <a:buFont typeface="Arial" panose="020B0604020202020204" pitchFamily="34" charset="0"/>
                        <a:buChar char="•"/>
                      </a:pPr>
                      <a:r>
                        <a:rPr lang="en-CA" sz="800" kern="1200" dirty="0" smtClean="0">
                          <a:solidFill>
                            <a:schemeClr val="dk1"/>
                          </a:solidFill>
                          <a:latin typeface="+mj-lt"/>
                          <a:ea typeface="+mn-ea"/>
                          <a:cs typeface="+mn-cs"/>
                        </a:rPr>
                        <a:t>Due</a:t>
                      </a:r>
                      <a:r>
                        <a:rPr lang="en-CA" sz="800" kern="1200" baseline="0" dirty="0" smtClean="0">
                          <a:solidFill>
                            <a:schemeClr val="dk1"/>
                          </a:solidFill>
                          <a:latin typeface="+mj-lt"/>
                          <a:ea typeface="+mn-ea"/>
                          <a:cs typeface="+mn-cs"/>
                        </a:rPr>
                        <a:t> diligence with full syndicate </a:t>
                      </a:r>
                    </a:p>
                    <a:p>
                      <a:pPr marL="171450" indent="-171450" algn="l" defTabSz="914400" rtl="0" eaLnBrk="1" latinLnBrk="0" hangingPunct="1">
                        <a:buClr>
                          <a:schemeClr val="accent1"/>
                        </a:buClr>
                        <a:buFont typeface="Arial" panose="020B0604020202020204" pitchFamily="34" charset="0"/>
                        <a:buChar char="•"/>
                      </a:pPr>
                      <a:r>
                        <a:rPr lang="en-CA" sz="800" kern="1200" baseline="0" dirty="0" smtClean="0">
                          <a:solidFill>
                            <a:schemeClr val="dk1"/>
                          </a:solidFill>
                          <a:latin typeface="+mj-lt"/>
                          <a:ea typeface="+mn-ea"/>
                          <a:cs typeface="+mn-cs"/>
                        </a:rPr>
                        <a:t>Execute underwriting agreement </a:t>
                      </a:r>
                    </a:p>
                    <a:p>
                      <a:pPr marL="171450" indent="-171450" algn="l" defTabSz="914400" rtl="0" eaLnBrk="1" latinLnBrk="0" hangingPunct="1">
                        <a:buClr>
                          <a:schemeClr val="accent1"/>
                        </a:buClr>
                        <a:buFont typeface="Arial" panose="020B0604020202020204" pitchFamily="34" charset="0"/>
                        <a:buChar char="•"/>
                      </a:pPr>
                      <a:r>
                        <a:rPr lang="en-CA" sz="800" kern="1200" baseline="0" dirty="0" smtClean="0">
                          <a:solidFill>
                            <a:schemeClr val="dk1"/>
                          </a:solidFill>
                          <a:latin typeface="+mj-lt"/>
                          <a:ea typeface="+mn-ea"/>
                          <a:cs typeface="+mn-cs"/>
                        </a:rPr>
                        <a:t>File preliminary prospectus </a:t>
                      </a:r>
                      <a:endParaRPr lang="en-US" sz="800" kern="1200" dirty="0">
                        <a:solidFill>
                          <a:schemeClr val="dk1"/>
                        </a:solidFill>
                        <a:latin typeface="+mj-lt"/>
                        <a:ea typeface="+mn-ea"/>
                        <a:cs typeface="+mn-cs"/>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r>
              <a:tr h="579120">
                <a:tc>
                  <a:txBody>
                    <a:bodyPr/>
                    <a:lstStyle/>
                    <a:p>
                      <a:pPr algn="ctr"/>
                      <a:r>
                        <a:rPr lang="en-CA" sz="800" b="1" kern="1200" dirty="0" smtClean="0">
                          <a:solidFill>
                            <a:schemeClr val="bg1"/>
                          </a:solidFill>
                          <a:latin typeface="+mn-lt"/>
                          <a:ea typeface="+mn-ea"/>
                          <a:cs typeface="+mn-cs"/>
                        </a:rPr>
                        <a:t>Week 3, Day 2</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171450" indent="-171450">
                        <a:buClr>
                          <a:schemeClr val="accent1"/>
                        </a:buClr>
                        <a:buFont typeface="Arial" panose="020B0604020202020204" pitchFamily="34" charset="0"/>
                        <a:buChar char="•"/>
                      </a:pPr>
                      <a:r>
                        <a:rPr lang="en-CA" sz="800" dirty="0" smtClean="0">
                          <a:latin typeface="+mj-lt"/>
                        </a:rPr>
                        <a:t>Execute NDAs </a:t>
                      </a:r>
                    </a:p>
                    <a:p>
                      <a:pPr marL="171450" indent="-171450">
                        <a:buClr>
                          <a:schemeClr val="accent1"/>
                        </a:buClr>
                        <a:buFont typeface="Arial" panose="020B0604020202020204" pitchFamily="34" charset="0"/>
                        <a:buChar char="•"/>
                      </a:pPr>
                      <a:r>
                        <a:rPr lang="en-CA" sz="800" dirty="0" smtClean="0">
                          <a:latin typeface="+mj-lt"/>
                        </a:rPr>
                        <a:t>Schedule conference calls and one-on-one</a:t>
                      </a:r>
                      <a:r>
                        <a:rPr lang="en-CA" sz="800" baseline="0" dirty="0" smtClean="0">
                          <a:latin typeface="+mj-lt"/>
                        </a:rPr>
                        <a:t> meetings </a:t>
                      </a:r>
                      <a:endParaRPr lang="en-US" sz="800" dirty="0">
                        <a:latin typeface="+mj-lt"/>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pPr marL="0" algn="ctr" defTabSz="914400" rtl="0" eaLnBrk="1" latinLnBrk="0" hangingPunct="1"/>
                      <a:r>
                        <a:rPr lang="en-CA" sz="800" b="1" kern="1200" dirty="0" smtClean="0">
                          <a:solidFill>
                            <a:schemeClr val="bg1"/>
                          </a:solidFill>
                          <a:latin typeface="+mn-lt"/>
                          <a:ea typeface="+mn-ea"/>
                          <a:cs typeface="+mn-cs"/>
                        </a:rPr>
                        <a:t>Week 6 </a:t>
                      </a:r>
                      <a:endParaRPr lang="en-US" sz="800" b="1" kern="1200" dirty="0">
                        <a:solidFill>
                          <a:schemeClr val="bg1"/>
                        </a:solidFill>
                        <a:latin typeface="+mn-lt"/>
                        <a:ea typeface="+mn-ea"/>
                        <a:cs typeface="+mn-cs"/>
                      </a:endParaRP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171450" indent="-171450" algn="l" defTabSz="914400" rtl="0" eaLnBrk="1" latinLnBrk="0" hangingPunct="1">
                        <a:buClr>
                          <a:schemeClr val="accent1"/>
                        </a:buClr>
                        <a:buFont typeface="Arial" panose="020B0604020202020204" pitchFamily="34" charset="0"/>
                        <a:buChar char="•"/>
                      </a:pPr>
                      <a:r>
                        <a:rPr lang="en-CA" sz="800" kern="1200" dirty="0" smtClean="0">
                          <a:solidFill>
                            <a:schemeClr val="dk1"/>
                          </a:solidFill>
                          <a:latin typeface="+mj-lt"/>
                          <a:ea typeface="+mn-ea"/>
                          <a:cs typeface="+mn-cs"/>
                        </a:rPr>
                        <a:t>Bring-down</a:t>
                      </a:r>
                      <a:r>
                        <a:rPr lang="en-CA" sz="800" kern="1200" baseline="0" dirty="0" smtClean="0">
                          <a:solidFill>
                            <a:schemeClr val="dk1"/>
                          </a:solidFill>
                          <a:latin typeface="+mj-lt"/>
                          <a:ea typeface="+mn-ea"/>
                          <a:cs typeface="+mn-cs"/>
                        </a:rPr>
                        <a:t> due diligence </a:t>
                      </a:r>
                    </a:p>
                    <a:p>
                      <a:pPr marL="171450" indent="-171450" algn="l" defTabSz="914400" rtl="0" eaLnBrk="1" latinLnBrk="0" hangingPunct="1">
                        <a:buClr>
                          <a:schemeClr val="accent1"/>
                        </a:buClr>
                        <a:buFont typeface="Arial" panose="020B0604020202020204" pitchFamily="34" charset="0"/>
                        <a:buChar char="•"/>
                      </a:pPr>
                      <a:r>
                        <a:rPr lang="en-CA" sz="800" kern="1200" baseline="0" dirty="0" smtClean="0">
                          <a:solidFill>
                            <a:schemeClr val="dk1"/>
                          </a:solidFill>
                          <a:latin typeface="+mj-lt"/>
                          <a:ea typeface="+mn-ea"/>
                          <a:cs typeface="+mn-cs"/>
                        </a:rPr>
                        <a:t>File final prospectus </a:t>
                      </a:r>
                      <a:endParaRPr lang="en-US" sz="800" kern="1200" dirty="0">
                        <a:solidFill>
                          <a:schemeClr val="dk1"/>
                        </a:solidFill>
                        <a:latin typeface="+mj-lt"/>
                        <a:ea typeface="+mn-ea"/>
                        <a:cs typeface="+mn-cs"/>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r>
              <a:tr h="579120">
                <a:tc>
                  <a:txBody>
                    <a:bodyPr/>
                    <a:lstStyle/>
                    <a:p>
                      <a:pPr algn="ctr"/>
                      <a:r>
                        <a:rPr lang="en-CA" sz="800" b="1" kern="1200" dirty="0" smtClean="0">
                          <a:solidFill>
                            <a:schemeClr val="bg1"/>
                          </a:solidFill>
                          <a:latin typeface="+mn-lt"/>
                          <a:ea typeface="+mn-ea"/>
                          <a:cs typeface="+mn-cs"/>
                        </a:rPr>
                        <a:t>Week 3, Day 3</a:t>
                      </a:r>
                    </a:p>
                  </a:txBody>
                  <a:tcPr anchor="ctr">
                    <a:lnT w="38100" cap="flat" cmpd="sng" algn="ctr">
                      <a:solidFill>
                        <a:schemeClr val="bg1"/>
                      </a:solidFill>
                      <a:prstDash val="solid"/>
                      <a:round/>
                      <a:headEnd type="none" w="med" len="med"/>
                      <a:tailEnd type="none" w="med" len="med"/>
                    </a:lnT>
                    <a:solidFill>
                      <a:schemeClr val="tx2"/>
                    </a:solidFill>
                  </a:tcPr>
                </a:tc>
                <a:tc>
                  <a:txBody>
                    <a:bodyPr/>
                    <a:lstStyle/>
                    <a:p>
                      <a:pPr marL="171450" indent="-171450">
                        <a:buClr>
                          <a:schemeClr val="accent1"/>
                        </a:buClr>
                        <a:buFont typeface="Arial" panose="020B0604020202020204" pitchFamily="34" charset="0"/>
                        <a:buChar char="•"/>
                      </a:pPr>
                      <a:r>
                        <a:rPr lang="en-CA" sz="800" dirty="0" smtClean="0">
                          <a:latin typeface="+mj-lt"/>
                        </a:rPr>
                        <a:t>Conference calls and meetings</a:t>
                      </a:r>
                      <a:r>
                        <a:rPr lang="en-CA" sz="800" baseline="0" dirty="0" smtClean="0">
                          <a:latin typeface="+mj-lt"/>
                        </a:rPr>
                        <a:t> with investors </a:t>
                      </a:r>
                    </a:p>
                    <a:p>
                      <a:pPr marL="171450" indent="-171450">
                        <a:buClr>
                          <a:schemeClr val="accent1"/>
                        </a:buClr>
                        <a:buFont typeface="Arial" panose="020B0604020202020204" pitchFamily="34" charset="0"/>
                        <a:buChar char="•"/>
                      </a:pPr>
                      <a:r>
                        <a:rPr lang="en-CA" sz="800" baseline="0" dirty="0" smtClean="0">
                          <a:latin typeface="+mj-lt"/>
                        </a:rPr>
                        <a:t>Receive indications of interest </a:t>
                      </a:r>
                    </a:p>
                    <a:p>
                      <a:pPr marL="171450" indent="-171450">
                        <a:buClr>
                          <a:schemeClr val="accent1"/>
                        </a:buClr>
                        <a:buFont typeface="Arial" panose="020B0604020202020204" pitchFamily="34" charset="0"/>
                        <a:buChar char="•"/>
                      </a:pPr>
                      <a:r>
                        <a:rPr lang="en-CA" sz="800" baseline="0" dirty="0" smtClean="0">
                          <a:latin typeface="+mj-lt"/>
                        </a:rPr>
                        <a:t>Negotiate SPAs </a:t>
                      </a:r>
                      <a:endParaRPr lang="en-US" sz="800" dirty="0">
                        <a:latin typeface="+mj-lt"/>
                      </a:endParaRPr>
                    </a:p>
                  </a:txBody>
                  <a:tcPr>
                    <a:lnT w="12700" cap="flat" cmpd="sng" algn="ctr">
                      <a:solidFill>
                        <a:schemeClr val="bg1">
                          <a:lumMod val="85000"/>
                        </a:schemeClr>
                      </a:solidFill>
                      <a:prstDash val="solid"/>
                      <a:round/>
                      <a:headEnd type="none" w="med" len="med"/>
                      <a:tailEnd type="none" w="med" len="med"/>
                    </a:lnT>
                    <a:noFill/>
                  </a:tcPr>
                </a:tc>
                <a:tc>
                  <a:txBody>
                    <a:bodyPr/>
                    <a:lstStyle/>
                    <a:p>
                      <a:pPr marL="0" algn="ctr" defTabSz="914400" rtl="0" eaLnBrk="1" latinLnBrk="0" hangingPunct="1"/>
                      <a:r>
                        <a:rPr lang="en-CA" sz="800" b="1" kern="1200" dirty="0" smtClean="0">
                          <a:solidFill>
                            <a:schemeClr val="bg1"/>
                          </a:solidFill>
                          <a:latin typeface="+mn-lt"/>
                          <a:ea typeface="+mn-ea"/>
                          <a:cs typeface="+mn-cs"/>
                        </a:rPr>
                        <a:t>Week 7</a:t>
                      </a:r>
                      <a:endParaRPr lang="en-US" sz="800" b="1" kern="1200" dirty="0">
                        <a:solidFill>
                          <a:schemeClr val="bg1"/>
                        </a:solidFill>
                        <a:latin typeface="+mn-lt"/>
                        <a:ea typeface="+mn-ea"/>
                        <a:cs typeface="+mn-cs"/>
                      </a:endParaRPr>
                    </a:p>
                  </a:txBody>
                  <a:tcPr anchor="ctr">
                    <a:lnT w="38100" cap="flat" cmpd="sng" algn="ctr">
                      <a:solidFill>
                        <a:schemeClr val="bg1"/>
                      </a:solidFill>
                      <a:prstDash val="solid"/>
                      <a:round/>
                      <a:headEnd type="none" w="med" len="med"/>
                      <a:tailEnd type="none" w="med" len="med"/>
                    </a:lnT>
                    <a:solidFill>
                      <a:schemeClr val="tx2"/>
                    </a:solidFill>
                  </a:tcPr>
                </a:tc>
                <a:tc>
                  <a:txBody>
                    <a:bodyPr/>
                    <a:lstStyle/>
                    <a:p>
                      <a:pPr marL="171450" indent="-171450" algn="l" defTabSz="914400" rtl="0" eaLnBrk="1" latinLnBrk="0" hangingPunct="1">
                        <a:buClr>
                          <a:schemeClr val="accent1"/>
                        </a:buClr>
                        <a:buFont typeface="Arial" panose="020B0604020202020204" pitchFamily="34" charset="0"/>
                        <a:buChar char="•"/>
                      </a:pPr>
                      <a:r>
                        <a:rPr lang="en-CA" sz="800" kern="1200" dirty="0" smtClean="0">
                          <a:solidFill>
                            <a:schemeClr val="dk1"/>
                          </a:solidFill>
                          <a:latin typeface="+mj-lt"/>
                          <a:ea typeface="+mn-ea"/>
                          <a:cs typeface="+mn-cs"/>
                        </a:rPr>
                        <a:t>Final due diligence </a:t>
                      </a:r>
                    </a:p>
                    <a:p>
                      <a:pPr marL="171450" indent="-171450" algn="l" defTabSz="914400" rtl="0" eaLnBrk="1" latinLnBrk="0" hangingPunct="1">
                        <a:buClr>
                          <a:schemeClr val="accent1"/>
                        </a:buClr>
                        <a:buFont typeface="Arial" panose="020B0604020202020204" pitchFamily="34" charset="0"/>
                        <a:buChar char="•"/>
                      </a:pPr>
                      <a:r>
                        <a:rPr lang="en-CA" sz="800" kern="1200" dirty="0" smtClean="0">
                          <a:solidFill>
                            <a:schemeClr val="dk1"/>
                          </a:solidFill>
                          <a:latin typeface="+mj-lt"/>
                          <a:ea typeface="+mn-ea"/>
                          <a:cs typeface="+mn-cs"/>
                        </a:rPr>
                        <a:t>Close </a:t>
                      </a:r>
                      <a:endParaRPr lang="en-US" sz="800" kern="1200" dirty="0">
                        <a:solidFill>
                          <a:schemeClr val="dk1"/>
                        </a:solidFill>
                        <a:latin typeface="+mj-lt"/>
                        <a:ea typeface="+mn-ea"/>
                        <a:cs typeface="+mn-cs"/>
                      </a:endParaRPr>
                    </a:p>
                  </a:txBody>
                  <a:tcPr>
                    <a:lnT w="12700" cap="flat" cmpd="sng" algn="ctr">
                      <a:solidFill>
                        <a:schemeClr val="bg1">
                          <a:lumMod val="85000"/>
                        </a:schemeClr>
                      </a:solidFill>
                      <a:prstDash val="solid"/>
                      <a:round/>
                      <a:headEnd type="none" w="med" len="med"/>
                      <a:tailEnd type="none" w="med" len="med"/>
                    </a:lnT>
                    <a:noFill/>
                  </a:tcPr>
                </a:tc>
              </a:tr>
            </a:tbl>
          </a:graphicData>
        </a:graphic>
      </p:graphicFrame>
      <p:sp>
        <p:nvSpPr>
          <p:cNvPr id="6" name="Rectangle 5"/>
          <p:cNvSpPr/>
          <p:nvPr/>
        </p:nvSpPr>
        <p:spPr>
          <a:xfrm>
            <a:off x="7902596" y="4111772"/>
            <a:ext cx="1241404" cy="1031728"/>
          </a:xfrm>
          <a:prstGeom prst="rect">
            <a:avLst/>
          </a:prstGeom>
          <a:solidFill>
            <a:schemeClr val="bg1"/>
          </a:solidFill>
        </p:spPr>
        <p:txBody>
          <a:bodyPr wrap="none" rtlCol="0" anchor="ctr">
            <a:spAutoFit/>
          </a:bodyPr>
          <a:lstStyle/>
          <a:p>
            <a:pPr algn="ctr"/>
            <a:endParaRPr lang="en-US" sz="1100" dirty="0"/>
          </a:p>
        </p:txBody>
      </p:sp>
    </p:spTree>
    <p:extLst>
      <p:ext uri="{BB962C8B-B14F-4D97-AF65-F5344CB8AC3E}">
        <p14:creationId xmlns:p14="http://schemas.microsoft.com/office/powerpoint/2010/main" val="118620783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XLLINKED" val="True"/>
  <p:tag name="OBJECTTYPE" val="ChartSheet"/>
  <p:tag name="SOURCEPATH" val="\\Wmmcc-fn-00002b.ad.cibc.com\equ_ds_equ_syndication\USERS\Market Update Slides\Analysis\2016\"/>
  <p:tag name="SOURCEBOOK" val="Equity Issuance Charts_FACTSET_2016.xlsx"/>
  <p:tag name="SOURCESHEET" val="Total Issuance"/>
  <p:tag name="FIRSTUSER" val="Daniel Kim"/>
  <p:tag name="FIRSTPASTE" val="05-Jun-2016 22:59:41"/>
  <p:tag name="LASTUSER" val="Clarke, Brittany"/>
  <p:tag name="LASTPASTE" val="09-Aug-2016 18:58:03"/>
</p:tagLst>
</file>

<file path=ppt/tags/tag2.xml><?xml version="1.0" encoding="utf-8"?>
<p:tagLst xmlns:a="http://schemas.openxmlformats.org/drawingml/2006/main" xmlns:r="http://schemas.openxmlformats.org/officeDocument/2006/relationships" xmlns:p="http://schemas.openxmlformats.org/presentationml/2006/main">
  <p:tag name="XLLINKED" val="True"/>
  <p:tag name="OBJECTTYPE" val="ChartSheet"/>
  <p:tag name="SOURCEPATH" val="\\tocs2004\equ_ds_equ_syndication\USERS\PRESENTATIONS\2016\Orientation Presentation\"/>
  <p:tag name="SOURCEBOOK" val="Issuance by Year.xls"/>
  <p:tag name="SOURCESHEET" val="Chart1 (2)"/>
  <p:tag name="FIRSTUSER" val="Clarke, Brittany"/>
  <p:tag name="FIRSTPASTE" val="12-Aug-2016 11:38:40"/>
  <p:tag name="LASTUSER" val="Clarke, Brittany"/>
  <p:tag name="LASTPASTE" val="12-Aug-2016 11:38:40"/>
</p:tagLst>
</file>

<file path=ppt/tags/tag3.xml><?xml version="1.0" encoding="utf-8"?>
<p:tagLst xmlns:a="http://schemas.openxmlformats.org/drawingml/2006/main" xmlns:r="http://schemas.openxmlformats.org/officeDocument/2006/relationships" xmlns:p="http://schemas.openxmlformats.org/presentationml/2006/main">
  <p:tag name="XLLINKED" val="True"/>
  <p:tag name="OBJECTTYPE" val="ChartSheet"/>
  <p:tag name="SOURCEPATH" val="\\tocs2004\equ_ds_equ_syndication\USERS\PRESENTATIONS\2016\Orientation Presentation\"/>
  <p:tag name="SOURCEBOOK" val="Issuance by Year.xls"/>
  <p:tag name="SOURCESHEET" val="Chart2"/>
  <p:tag name="FIRSTUSER" val="Clarke, Brittany"/>
  <p:tag name="FIRSTPASTE" val="12-Aug-2016 11:39:05"/>
  <p:tag name="LASTUSER" val="Clarke, Brittany"/>
  <p:tag name="LASTPASTE" val="12-Aug-2016 11:39:05"/>
</p:tagLst>
</file>

<file path=ppt/tags/tag4.xml><?xml version="1.0" encoding="utf-8"?>
<p:tagLst xmlns:a="http://schemas.openxmlformats.org/drawingml/2006/main" xmlns:r="http://schemas.openxmlformats.org/officeDocument/2006/relationships" xmlns:p="http://schemas.openxmlformats.org/presentationml/2006/main">
  <p:tag name="XLLINKED" val="True"/>
  <p:tag name="OBJECTTYPE" val="ChartSheet"/>
  <p:tag name="SOURCEPATH" val="\\tocs2004\equ_ds_equ_syndication\USERS\PRESENTATIONS\2016\Orientation Presentation\"/>
  <p:tag name="SOURCEBOOK" val="Issuance by Year.xls"/>
  <p:tag name="SOURCESHEET" val="Chart3"/>
  <p:tag name="FIRSTUSER" val="Clarke, Brittany"/>
  <p:tag name="FIRSTPASTE" val="12-Aug-2016 11:40:31"/>
  <p:tag name="LASTUSER" val="Clarke, Brittany"/>
  <p:tag name="LASTPASTE" val="12-Aug-2016 11:40:31"/>
</p:tagLst>
</file>

<file path=ppt/tags/tag5.xml><?xml version="1.0" encoding="utf-8"?>
<p:tagLst xmlns:a="http://schemas.openxmlformats.org/drawingml/2006/main" xmlns:r="http://schemas.openxmlformats.org/officeDocument/2006/relationships" xmlns:p="http://schemas.openxmlformats.org/presentationml/2006/main">
  <p:tag name="XLLINKED" val="True"/>
  <p:tag name="OBJECTTYPE" val="ChartSheet"/>
  <p:tag name="SOURCEPATH" val="\\tocs2004\equ_ds_equ_syndication\USERS\PRESENTATIONS\2016\Orientation Presentation\"/>
  <p:tag name="SOURCEBOOK" val="Issuance by Year.xls"/>
  <p:tag name="SOURCESHEET" val="Chart3 (2)"/>
  <p:tag name="FIRSTUSER" val="Clarke, Brittany"/>
  <p:tag name="FIRSTPASTE" val="12-Aug-2016 11:40:44"/>
  <p:tag name="LASTUSER" val="Clarke, Brittany"/>
  <p:tag name="LASTPASTE" val="12-Aug-2016 11:40:44"/>
</p:tagLst>
</file>

<file path=ppt/theme/theme1.xml><?xml version="1.0" encoding="utf-8"?>
<a:theme xmlns:a="http://schemas.openxmlformats.org/drawingml/2006/main" name="WB Template (2010)_Widescreen">
  <a:themeElements>
    <a:clrScheme name="CIBC New Palette 3">
      <a:dk1>
        <a:sysClr val="windowText" lastClr="000000"/>
      </a:dk1>
      <a:lt1>
        <a:sysClr val="window" lastClr="FFFFFF"/>
      </a:lt1>
      <a:dk2>
        <a:srgbClr val="AAAAAA"/>
      </a:dk2>
      <a:lt2>
        <a:srgbClr val="D2ECF2"/>
      </a:lt2>
      <a:accent1>
        <a:srgbClr val="AF0B1C"/>
      </a:accent1>
      <a:accent2>
        <a:srgbClr val="FFD400"/>
      </a:accent2>
      <a:accent3>
        <a:srgbClr val="006C97"/>
      </a:accent3>
      <a:accent4>
        <a:srgbClr val="74A855"/>
      </a:accent4>
      <a:accent5>
        <a:srgbClr val="A6DAE6"/>
      </a:accent5>
      <a:accent6>
        <a:srgbClr val="D40139"/>
      </a:accent6>
      <a:hlink>
        <a:srgbClr val="D8D1CA"/>
      </a:hlink>
      <a:folHlink>
        <a:srgbClr val="0000FF"/>
      </a:folHlink>
    </a:clrScheme>
    <a:fontScheme name="CIBC">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7E7E7"/>
        </a:solidFill>
      </a:spPr>
      <a:bodyPr wrap="none" rtlCol="0" anchor="ctr">
        <a:spAutoFit/>
      </a:bodyPr>
      <a:lstStyle>
        <a:defPPr algn="ctr">
          <a:defRPr sz="1100" dirty="0"/>
        </a:defPPr>
      </a:lstStyle>
    </a:spDef>
    <a:lnDef>
      <a:spPr>
        <a:ln w="635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solidFill>
          <a:srgbClr val="E7E7E7"/>
        </a:solidFill>
      </a:spPr>
      <a:bodyPr wrap="square" rtlCol="0">
        <a:spAutoFit/>
      </a:bodyPr>
      <a:lstStyle>
        <a:defPPr>
          <a:defRPr sz="1300" dirty="0"/>
        </a:defPPr>
      </a:lstStyle>
    </a:txDef>
  </a:objectDefaults>
  <a:extraClrSchemeLst/>
</a:theme>
</file>

<file path=ppt/theme/theme2.xml><?xml version="1.0" encoding="utf-8"?>
<a:theme xmlns:a="http://schemas.openxmlformats.org/drawingml/2006/main" name="1_WB Template (2010)_Widescreen">
  <a:themeElements>
    <a:clrScheme name="CIBC New Palette 3">
      <a:dk1>
        <a:sysClr val="windowText" lastClr="000000"/>
      </a:dk1>
      <a:lt1>
        <a:sysClr val="window" lastClr="FFFFFF"/>
      </a:lt1>
      <a:dk2>
        <a:srgbClr val="AAAAAA"/>
      </a:dk2>
      <a:lt2>
        <a:srgbClr val="D2ECF2"/>
      </a:lt2>
      <a:accent1>
        <a:srgbClr val="AF0B1C"/>
      </a:accent1>
      <a:accent2>
        <a:srgbClr val="FFD400"/>
      </a:accent2>
      <a:accent3>
        <a:srgbClr val="006C97"/>
      </a:accent3>
      <a:accent4>
        <a:srgbClr val="74A855"/>
      </a:accent4>
      <a:accent5>
        <a:srgbClr val="A6DAE6"/>
      </a:accent5>
      <a:accent6>
        <a:srgbClr val="D40139"/>
      </a:accent6>
      <a:hlink>
        <a:srgbClr val="D8D1CA"/>
      </a:hlink>
      <a:folHlink>
        <a:srgbClr val="0000FF"/>
      </a:folHlink>
    </a:clrScheme>
    <a:fontScheme name="CIBC">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7E7E7"/>
        </a:solidFill>
      </a:spPr>
      <a:bodyPr wrap="none" rtlCol="0" anchor="ctr">
        <a:spAutoFit/>
      </a:bodyPr>
      <a:lstStyle>
        <a:defPPr algn="ctr">
          <a:defRPr sz="1100" dirty="0"/>
        </a:defPPr>
      </a:lstStyle>
    </a:spDef>
    <a:lnDef>
      <a:spPr>
        <a:ln w="635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solidFill>
          <a:srgbClr val="E7E7E7"/>
        </a:solidFill>
      </a:spPr>
      <a:bodyPr wrap="square" rtlCol="0">
        <a:spAutoFit/>
      </a:bodyPr>
      <a:lstStyle>
        <a:defPPr>
          <a:defRPr sz="1300" dirty="0"/>
        </a:defPPr>
      </a:lstStyle>
    </a:txDef>
  </a:objectDefaults>
  <a:extraClrSchemeLst/>
</a:theme>
</file>

<file path=ppt/theme/theme3.xml><?xml version="1.0" encoding="utf-8"?>
<a:theme xmlns:a="http://schemas.openxmlformats.org/drawingml/2006/main" name="Office Theme">
  <a:themeElements>
    <a:clrScheme name="CIBC New Palette 3">
      <a:dk1>
        <a:sysClr val="windowText" lastClr="000000"/>
      </a:dk1>
      <a:lt1>
        <a:sysClr val="window" lastClr="FFFFFF"/>
      </a:lt1>
      <a:dk2>
        <a:srgbClr val="AAAAAA"/>
      </a:dk2>
      <a:lt2>
        <a:srgbClr val="D2ECF2"/>
      </a:lt2>
      <a:accent1>
        <a:srgbClr val="AF0B1C"/>
      </a:accent1>
      <a:accent2>
        <a:srgbClr val="FFD400"/>
      </a:accent2>
      <a:accent3>
        <a:srgbClr val="006C97"/>
      </a:accent3>
      <a:accent4>
        <a:srgbClr val="74A855"/>
      </a:accent4>
      <a:accent5>
        <a:srgbClr val="A6DAE6"/>
      </a:accent5>
      <a:accent6>
        <a:srgbClr val="D40139"/>
      </a:accent6>
      <a:hlink>
        <a:srgbClr val="D8D1CA"/>
      </a:hlink>
      <a:folHlink>
        <a:srgbClr val="0000FF"/>
      </a:folHlink>
    </a:clrScheme>
    <a:fontScheme name="CIBC">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IBC New Palette 3">
      <a:dk1>
        <a:sysClr val="windowText" lastClr="000000"/>
      </a:dk1>
      <a:lt1>
        <a:sysClr val="window" lastClr="FFFFFF"/>
      </a:lt1>
      <a:dk2>
        <a:srgbClr val="AAAAAA"/>
      </a:dk2>
      <a:lt2>
        <a:srgbClr val="D2ECF2"/>
      </a:lt2>
      <a:accent1>
        <a:srgbClr val="AF0B1C"/>
      </a:accent1>
      <a:accent2>
        <a:srgbClr val="FFD400"/>
      </a:accent2>
      <a:accent3>
        <a:srgbClr val="006C97"/>
      </a:accent3>
      <a:accent4>
        <a:srgbClr val="74A855"/>
      </a:accent4>
      <a:accent5>
        <a:srgbClr val="A6DAE6"/>
      </a:accent5>
      <a:accent6>
        <a:srgbClr val="D40139"/>
      </a:accent6>
      <a:hlink>
        <a:srgbClr val="D8D1CA"/>
      </a:hlink>
      <a:folHlink>
        <a:srgbClr val="0000FF"/>
      </a:folHlink>
    </a:clrScheme>
    <a:fontScheme name="CIBC">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WB Template (2010)_Widescreen</Template>
  <TotalTime>2422</TotalTime>
  <Words>855</Words>
  <Application>Microsoft Office PowerPoint</Application>
  <PresentationFormat>On-screen Show (16:9)</PresentationFormat>
  <Paragraphs>192</Paragraphs>
  <Slides>10</Slides>
  <Notes>1</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WB Template (2010)_Widescreen</vt:lpstr>
      <vt:lpstr>1_WB Template (2010)_Widescreen</vt:lpstr>
      <vt:lpstr>PowerPoint Presentation</vt:lpstr>
      <vt:lpstr>Introduction</vt:lpstr>
      <vt:lpstr>Introduction</vt:lpstr>
      <vt:lpstr>Introduction</vt:lpstr>
      <vt:lpstr>Introduction</vt:lpstr>
      <vt:lpstr>Introduction</vt:lpstr>
      <vt:lpstr>Introduction</vt:lpstr>
      <vt:lpstr>Introduction</vt:lpstr>
      <vt:lpstr>Wall-Cross Process (Illustrative*)</vt:lpstr>
      <vt:lpstr>Allocations</vt:lpstr>
    </vt:vector>
  </TitlesOfParts>
  <Company>CIBC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MacFarlane, Katy</dc:creator>
  <cp:lastModifiedBy>Robert Gouley</cp:lastModifiedBy>
  <cp:revision>244</cp:revision>
  <cp:lastPrinted>2016-08-10T21:18:35Z</cp:lastPrinted>
  <dcterms:created xsi:type="dcterms:W3CDTF">2016-04-18T20:58:08Z</dcterms:created>
  <dcterms:modified xsi:type="dcterms:W3CDTF">2016-08-15T16:06:52Z</dcterms:modified>
  <cp:category>L:\Events\Internal\Capital Markets Bootcamp\Presentations\ECM Bootcamp Slides Apr 20.pptx</cp:category>
</cp:coreProperties>
</file>