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  <p:sldMasterId id="2147483672" r:id="rId2"/>
  </p:sldMasterIdLst>
  <p:notesMasterIdLst>
    <p:notesMasterId r:id="rId19"/>
  </p:notesMasterIdLst>
  <p:handoutMasterIdLst>
    <p:handoutMasterId r:id="rId20"/>
  </p:handoutMasterIdLst>
  <p:sldIdLst>
    <p:sldId id="256" r:id="rId3"/>
    <p:sldId id="377" r:id="rId4"/>
    <p:sldId id="373" r:id="rId5"/>
    <p:sldId id="378" r:id="rId6"/>
    <p:sldId id="337" r:id="rId7"/>
    <p:sldId id="379" r:id="rId8"/>
    <p:sldId id="380" r:id="rId9"/>
    <p:sldId id="369" r:id="rId10"/>
    <p:sldId id="370" r:id="rId11"/>
    <p:sldId id="366" r:id="rId12"/>
    <p:sldId id="367" r:id="rId13"/>
    <p:sldId id="374" r:id="rId14"/>
    <p:sldId id="381" r:id="rId15"/>
    <p:sldId id="383" r:id="rId16"/>
    <p:sldId id="382" r:id="rId17"/>
    <p:sldId id="33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0" autoAdjust="0"/>
    <p:restoredTop sz="94645" autoAdjust="0"/>
  </p:normalViewPr>
  <p:slideViewPr>
    <p:cSldViewPr>
      <p:cViewPr varScale="1">
        <p:scale>
          <a:sx n="37" d="100"/>
          <a:sy n="37" d="100"/>
        </p:scale>
        <p:origin x="13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-2587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49E1E9-7789-481B-8CEE-0A256E6AF8C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E2787D8D-AC9E-41CB-B9EA-5CE7B1C288D0}">
      <dgm:prSet phldrT="[Text]" custT="1"/>
      <dgm:spPr/>
      <dgm:t>
        <a:bodyPr/>
        <a:lstStyle/>
        <a:p>
          <a:r>
            <a:rPr lang="en-US" sz="4000" dirty="0"/>
            <a:t>2013 - 2015</a:t>
          </a:r>
          <a:endParaRPr lang="en-CA" sz="4000" dirty="0"/>
        </a:p>
      </dgm:t>
    </dgm:pt>
    <dgm:pt modelId="{D1393A7D-FB93-47F1-BBB0-B72EE8671E4A}" type="parTrans" cxnId="{CF49DD8B-CBE0-44B6-B79C-BC4D0A4E9F51}">
      <dgm:prSet/>
      <dgm:spPr/>
      <dgm:t>
        <a:bodyPr/>
        <a:lstStyle/>
        <a:p>
          <a:endParaRPr lang="en-CA"/>
        </a:p>
      </dgm:t>
    </dgm:pt>
    <dgm:pt modelId="{A0FECE4C-ECC6-49C3-B866-91FE2D823E91}" type="sibTrans" cxnId="{CF49DD8B-CBE0-44B6-B79C-BC4D0A4E9F51}">
      <dgm:prSet/>
      <dgm:spPr/>
      <dgm:t>
        <a:bodyPr/>
        <a:lstStyle/>
        <a:p>
          <a:endParaRPr lang="en-CA"/>
        </a:p>
      </dgm:t>
    </dgm:pt>
    <dgm:pt modelId="{FEAD4F56-A4A9-4E4E-A211-327AF121A561}">
      <dgm:prSet custT="1"/>
      <dgm:spPr/>
      <dgm:t>
        <a:bodyPr/>
        <a:lstStyle/>
        <a:p>
          <a:r>
            <a:rPr lang="en-US" sz="4000" dirty="0"/>
            <a:t>2010 -2011</a:t>
          </a:r>
          <a:endParaRPr lang="en-CA" sz="4000" dirty="0"/>
        </a:p>
      </dgm:t>
    </dgm:pt>
    <dgm:pt modelId="{92283A7F-79C5-4B8E-A5B3-404A7629ED85}" type="parTrans" cxnId="{657F4331-3179-4248-8FFE-6124E9C862D7}">
      <dgm:prSet/>
      <dgm:spPr/>
      <dgm:t>
        <a:bodyPr/>
        <a:lstStyle/>
        <a:p>
          <a:endParaRPr lang="en-CA"/>
        </a:p>
      </dgm:t>
    </dgm:pt>
    <dgm:pt modelId="{8A1AC831-0CEA-41C3-8C0D-DBA59AB8DFF2}" type="sibTrans" cxnId="{657F4331-3179-4248-8FFE-6124E9C862D7}">
      <dgm:prSet/>
      <dgm:spPr/>
      <dgm:t>
        <a:bodyPr/>
        <a:lstStyle/>
        <a:p>
          <a:endParaRPr lang="en-CA"/>
        </a:p>
      </dgm:t>
    </dgm:pt>
    <dgm:pt modelId="{7866A74D-58AC-448D-B5BB-FA48DCCEF6A4}">
      <dgm:prSet phldrT="[Text]" custT="1"/>
      <dgm:spPr/>
      <dgm:t>
        <a:bodyPr/>
        <a:lstStyle/>
        <a:p>
          <a:r>
            <a:rPr lang="en-CA" sz="1600" b="1" dirty="0"/>
            <a:t>Agreement for cooperative system</a:t>
          </a:r>
          <a:endParaRPr lang="en-CA" sz="1600" dirty="0"/>
        </a:p>
      </dgm:t>
    </dgm:pt>
    <dgm:pt modelId="{2975F779-D91C-4CD8-BABA-B5514CDEC01B}" type="parTrans" cxnId="{E5229B6A-FA2D-4E70-AE27-9660043859BE}">
      <dgm:prSet/>
      <dgm:spPr/>
      <dgm:t>
        <a:bodyPr/>
        <a:lstStyle/>
        <a:p>
          <a:endParaRPr lang="en-CA"/>
        </a:p>
      </dgm:t>
    </dgm:pt>
    <dgm:pt modelId="{4E3CEFB9-5913-402F-9A89-7C17C45F2BCC}" type="sibTrans" cxnId="{E5229B6A-FA2D-4E70-AE27-9660043859BE}">
      <dgm:prSet/>
      <dgm:spPr/>
      <dgm:t>
        <a:bodyPr/>
        <a:lstStyle/>
        <a:p>
          <a:endParaRPr lang="en-CA"/>
        </a:p>
      </dgm:t>
    </dgm:pt>
    <dgm:pt modelId="{8F6BB6DA-3C2B-4075-AFCC-439D93403E14}">
      <dgm:prSet phldrT="[Text]" custT="1"/>
      <dgm:spPr/>
      <dgm:t>
        <a:bodyPr/>
        <a:lstStyle/>
        <a:p>
          <a:r>
            <a:rPr lang="en-CA" sz="1600" dirty="0"/>
            <a:t>Initially  British Columbia, Ontario &amp; Canada</a:t>
          </a:r>
        </a:p>
      </dgm:t>
    </dgm:pt>
    <dgm:pt modelId="{74105B5C-04AD-4C5E-B7C2-476A0C72E335}" type="parTrans" cxnId="{15EDDDF2-B60E-4765-BD73-3A7E70BCA138}">
      <dgm:prSet/>
      <dgm:spPr/>
      <dgm:t>
        <a:bodyPr/>
        <a:lstStyle/>
        <a:p>
          <a:endParaRPr lang="en-US"/>
        </a:p>
      </dgm:t>
    </dgm:pt>
    <dgm:pt modelId="{56A0F161-E19B-4E72-A2F2-D12C32F008A0}" type="sibTrans" cxnId="{15EDDDF2-B60E-4765-BD73-3A7E70BCA138}">
      <dgm:prSet/>
      <dgm:spPr/>
      <dgm:t>
        <a:bodyPr/>
        <a:lstStyle/>
        <a:p>
          <a:endParaRPr lang="en-US"/>
        </a:p>
      </dgm:t>
    </dgm:pt>
    <dgm:pt modelId="{09AA5ADD-2018-42E8-9232-40506FF453D1}">
      <dgm:prSet phldrT="[Text]" custT="1"/>
      <dgm:spPr/>
      <dgm:t>
        <a:bodyPr/>
        <a:lstStyle/>
        <a:p>
          <a:r>
            <a:rPr lang="en-US" sz="1600" dirty="0"/>
            <a:t>Later joined by </a:t>
          </a:r>
          <a:r>
            <a:rPr lang="en-US" sz="1600" dirty="0" err="1"/>
            <a:t>Sask</a:t>
          </a:r>
          <a:r>
            <a:rPr lang="en-US" sz="1600" dirty="0"/>
            <a:t>, New Brunswick, PEI, and Yukon</a:t>
          </a:r>
          <a:endParaRPr lang="en-CA" sz="1600" dirty="0"/>
        </a:p>
      </dgm:t>
    </dgm:pt>
    <dgm:pt modelId="{58872E04-2D92-41E9-A46B-7CC13F959737}" type="parTrans" cxnId="{95EC17B5-AFEB-4332-A93D-6200BCE7108B}">
      <dgm:prSet/>
      <dgm:spPr/>
      <dgm:t>
        <a:bodyPr/>
        <a:lstStyle/>
        <a:p>
          <a:endParaRPr lang="en-US"/>
        </a:p>
      </dgm:t>
    </dgm:pt>
    <dgm:pt modelId="{0B61504F-34A2-461B-A3B4-35D428B6F58C}" type="sibTrans" cxnId="{95EC17B5-AFEB-4332-A93D-6200BCE7108B}">
      <dgm:prSet/>
      <dgm:spPr/>
      <dgm:t>
        <a:bodyPr/>
        <a:lstStyle/>
        <a:p>
          <a:endParaRPr lang="en-US"/>
        </a:p>
      </dgm:t>
    </dgm:pt>
    <dgm:pt modelId="{C948391D-ABAA-471E-BB0E-FFB2449925A8}">
      <dgm:prSet custT="1"/>
      <dgm:spPr/>
      <dgm:t>
        <a:bodyPr/>
        <a:lstStyle/>
        <a:p>
          <a:r>
            <a:rPr lang="en-CA" sz="1400" b="1" dirty="0"/>
            <a:t>Proposed </a:t>
          </a:r>
          <a:r>
            <a:rPr lang="en-CA" sz="1400" b="1" dirty="0" err="1"/>
            <a:t>Cdn</a:t>
          </a:r>
          <a:r>
            <a:rPr lang="en-CA" sz="1400" b="1" dirty="0"/>
            <a:t> Securities Act; Supreme Court Opinion</a:t>
          </a:r>
          <a:endParaRPr lang="en-CA" sz="1400" dirty="0"/>
        </a:p>
      </dgm:t>
    </dgm:pt>
    <dgm:pt modelId="{DF4A607F-B1FD-4BCE-A4AD-C4F8B6600194}" type="parTrans" cxnId="{29568B4C-2964-4A6F-827E-AB4254EC19D1}">
      <dgm:prSet/>
      <dgm:spPr/>
      <dgm:t>
        <a:bodyPr/>
        <a:lstStyle/>
        <a:p>
          <a:endParaRPr lang="en-CA"/>
        </a:p>
      </dgm:t>
    </dgm:pt>
    <dgm:pt modelId="{94D49A5B-4251-425E-B529-C868A61F1AEA}" type="sibTrans" cxnId="{29568B4C-2964-4A6F-827E-AB4254EC19D1}">
      <dgm:prSet/>
      <dgm:spPr/>
      <dgm:t>
        <a:bodyPr/>
        <a:lstStyle/>
        <a:p>
          <a:endParaRPr lang="en-CA"/>
        </a:p>
      </dgm:t>
    </dgm:pt>
    <dgm:pt modelId="{8D7720B8-9330-47E8-959D-16137C45F328}">
      <dgm:prSet custT="1"/>
      <dgm:spPr/>
      <dgm:t>
        <a:bodyPr/>
        <a:lstStyle/>
        <a:p>
          <a:r>
            <a:rPr lang="en-CA" sz="1400" dirty="0"/>
            <a:t>Federal Statute with voluntary provincial participation</a:t>
          </a:r>
        </a:p>
      </dgm:t>
    </dgm:pt>
    <dgm:pt modelId="{962A327B-EDF9-4B56-9894-6FE93F31C218}" type="parTrans" cxnId="{15ABFF6E-0226-4B35-9012-3D7BCB10E9D1}">
      <dgm:prSet/>
      <dgm:spPr/>
      <dgm:t>
        <a:bodyPr/>
        <a:lstStyle/>
        <a:p>
          <a:endParaRPr lang="en-US"/>
        </a:p>
      </dgm:t>
    </dgm:pt>
    <dgm:pt modelId="{740680CA-AB5D-4BD2-A376-19F24D1EC3D7}" type="sibTrans" cxnId="{15ABFF6E-0226-4B35-9012-3D7BCB10E9D1}">
      <dgm:prSet/>
      <dgm:spPr/>
      <dgm:t>
        <a:bodyPr/>
        <a:lstStyle/>
        <a:p>
          <a:endParaRPr lang="en-US"/>
        </a:p>
      </dgm:t>
    </dgm:pt>
    <dgm:pt modelId="{FB3E3569-91C4-48CD-8E37-597245FB23A8}">
      <dgm:prSet custT="1"/>
      <dgm:spPr/>
      <dgm:t>
        <a:bodyPr/>
        <a:lstStyle/>
        <a:p>
          <a:r>
            <a:rPr lang="en-CA" sz="4000" dirty="0"/>
            <a:t>1935 - 2009</a:t>
          </a:r>
        </a:p>
      </dgm:t>
    </dgm:pt>
    <dgm:pt modelId="{84D5A607-CF71-4A2F-812A-25CA99D94CE6}" type="parTrans" cxnId="{0DD79308-260B-4FD7-B07B-B541CEEAB8FD}">
      <dgm:prSet/>
      <dgm:spPr/>
      <dgm:t>
        <a:bodyPr/>
        <a:lstStyle/>
        <a:p>
          <a:endParaRPr lang="en-CA"/>
        </a:p>
      </dgm:t>
    </dgm:pt>
    <dgm:pt modelId="{E9DBB329-4502-477C-BF01-008CBCBF3293}" type="sibTrans" cxnId="{0DD79308-260B-4FD7-B07B-B541CEEAB8FD}">
      <dgm:prSet/>
      <dgm:spPr/>
      <dgm:t>
        <a:bodyPr/>
        <a:lstStyle/>
        <a:p>
          <a:endParaRPr lang="en-CA"/>
        </a:p>
      </dgm:t>
    </dgm:pt>
    <dgm:pt modelId="{6642E613-E942-49EE-ADFE-123058FED0C3}">
      <dgm:prSet custT="1"/>
      <dgm:spPr/>
      <dgm:t>
        <a:bodyPr/>
        <a:lstStyle/>
        <a:p>
          <a:pPr marL="174625" indent="-171450" defTabSz="400050">
            <a:lnSpc>
              <a:spcPct val="90000"/>
            </a:lnSpc>
            <a:spcBef>
              <a:spcPct val="0"/>
            </a:spcBef>
            <a:spcAft>
              <a:spcPts val="162"/>
            </a:spcAft>
            <a:buNone/>
          </a:pPr>
          <a:r>
            <a:rPr lang="en-CA" sz="1600" b="1" dirty="0"/>
            <a:t>Many proposals for national regulatory structure</a:t>
          </a:r>
        </a:p>
      </dgm:t>
    </dgm:pt>
    <dgm:pt modelId="{D7E7294B-F412-400E-BEF7-4E4E4617C296}" type="parTrans" cxnId="{F36E80DB-0C40-4B13-964C-C44560C93F64}">
      <dgm:prSet/>
      <dgm:spPr/>
      <dgm:t>
        <a:bodyPr/>
        <a:lstStyle/>
        <a:p>
          <a:endParaRPr lang="en-CA"/>
        </a:p>
      </dgm:t>
    </dgm:pt>
    <dgm:pt modelId="{0D8CAA08-7D5D-44CB-A357-C72F74120BBA}" type="sibTrans" cxnId="{F36E80DB-0C40-4B13-964C-C44560C93F64}">
      <dgm:prSet/>
      <dgm:spPr/>
      <dgm:t>
        <a:bodyPr/>
        <a:lstStyle/>
        <a:p>
          <a:endParaRPr lang="en-CA"/>
        </a:p>
      </dgm:t>
    </dgm:pt>
    <dgm:pt modelId="{DEAD5DEA-040C-4D48-BCB9-D7375C1A7F70}">
      <dgm:prSet custT="1"/>
      <dgm:spPr/>
      <dgm:t>
        <a:bodyPr/>
        <a:lstStyle/>
        <a:p>
          <a:r>
            <a:rPr lang="en-US" sz="4000" dirty="0"/>
            <a:t>Jul 2016</a:t>
          </a:r>
          <a:endParaRPr lang="en-CA" sz="4000" b="0" dirty="0">
            <a:solidFill>
              <a:srgbClr val="FF0000"/>
            </a:solidFill>
          </a:endParaRPr>
        </a:p>
      </dgm:t>
    </dgm:pt>
    <dgm:pt modelId="{6209ED22-2DEF-4230-A8FD-D4C81F93483C}" type="parTrans" cxnId="{693990C1-79AD-44A3-AA30-E8703B1E3442}">
      <dgm:prSet/>
      <dgm:spPr/>
      <dgm:t>
        <a:bodyPr/>
        <a:lstStyle/>
        <a:p>
          <a:endParaRPr lang="en-CA"/>
        </a:p>
      </dgm:t>
    </dgm:pt>
    <dgm:pt modelId="{E3407BEB-9C9A-4FD2-A037-E3631DECFB0C}" type="sibTrans" cxnId="{693990C1-79AD-44A3-AA30-E8703B1E3442}">
      <dgm:prSet/>
      <dgm:spPr/>
      <dgm:t>
        <a:bodyPr/>
        <a:lstStyle/>
        <a:p>
          <a:endParaRPr lang="en-CA"/>
        </a:p>
      </dgm:t>
    </dgm:pt>
    <dgm:pt modelId="{2A97AE7E-E420-434A-8B87-32FB1C9A598A}">
      <dgm:prSet custT="1"/>
      <dgm:spPr/>
      <dgm:t>
        <a:bodyPr/>
        <a:lstStyle/>
        <a:p>
          <a:r>
            <a:rPr lang="en-US" sz="1600" b="1" dirty="0"/>
            <a:t>Board of Directors appointed</a:t>
          </a:r>
          <a:endParaRPr lang="en-CA" sz="1600" b="1" dirty="0"/>
        </a:p>
      </dgm:t>
    </dgm:pt>
    <dgm:pt modelId="{88F06420-FB05-432D-A812-AAA5C793D118}" type="parTrans" cxnId="{8ACC2B08-8B85-40E2-BFE3-3C87B5E71F37}">
      <dgm:prSet/>
      <dgm:spPr/>
      <dgm:t>
        <a:bodyPr/>
        <a:lstStyle/>
        <a:p>
          <a:endParaRPr lang="en-CA"/>
        </a:p>
      </dgm:t>
    </dgm:pt>
    <dgm:pt modelId="{02DE00A2-8939-41E2-955D-2E7B8C4A229D}" type="sibTrans" cxnId="{8ACC2B08-8B85-40E2-BFE3-3C87B5E71F37}">
      <dgm:prSet/>
      <dgm:spPr/>
      <dgm:t>
        <a:bodyPr/>
        <a:lstStyle/>
        <a:p>
          <a:endParaRPr lang="en-CA"/>
        </a:p>
      </dgm:t>
    </dgm:pt>
    <dgm:pt modelId="{C0BED01A-853D-40D5-AD5D-0450D96FAE76}">
      <dgm:prSet custT="1"/>
      <dgm:spPr/>
      <dgm:t>
        <a:bodyPr/>
        <a:lstStyle/>
        <a:p>
          <a:r>
            <a:rPr lang="en-US" sz="1600" b="0" dirty="0"/>
            <a:t>Target implementation set for 2018</a:t>
          </a:r>
          <a:endParaRPr lang="en-CA" sz="1600" b="0" dirty="0"/>
        </a:p>
      </dgm:t>
    </dgm:pt>
    <dgm:pt modelId="{206925A4-954C-49DA-9A4F-C6E276595DAE}" type="parTrans" cxnId="{7C6B9BFA-F01F-4B6B-B82C-08902A1F8D26}">
      <dgm:prSet/>
      <dgm:spPr/>
      <dgm:t>
        <a:bodyPr/>
        <a:lstStyle/>
        <a:p>
          <a:endParaRPr lang="en-CA"/>
        </a:p>
      </dgm:t>
    </dgm:pt>
    <dgm:pt modelId="{510B601D-BCD9-4660-A31A-19EB81E027D4}" type="sibTrans" cxnId="{7C6B9BFA-F01F-4B6B-B82C-08902A1F8D26}">
      <dgm:prSet/>
      <dgm:spPr/>
      <dgm:t>
        <a:bodyPr/>
        <a:lstStyle/>
        <a:p>
          <a:endParaRPr lang="en-CA"/>
        </a:p>
      </dgm:t>
    </dgm:pt>
    <dgm:pt modelId="{A1792F70-2106-4049-BA85-D159AE12AEBA}">
      <dgm:prSet custT="1"/>
      <dgm:spPr/>
      <dgm:t>
        <a:bodyPr/>
        <a:lstStyle/>
        <a:p>
          <a:r>
            <a:rPr lang="en-CA" sz="1400" dirty="0"/>
            <a:t>Both orders of government have authority; cooperative approach available </a:t>
          </a:r>
        </a:p>
      </dgm:t>
    </dgm:pt>
    <dgm:pt modelId="{F14096B7-9800-407C-93D1-D00ABBCC3C79}" type="parTrans" cxnId="{0FA3548F-A218-492C-9221-254127118815}">
      <dgm:prSet/>
      <dgm:spPr/>
      <dgm:t>
        <a:bodyPr/>
        <a:lstStyle/>
        <a:p>
          <a:endParaRPr lang="en-CA"/>
        </a:p>
      </dgm:t>
    </dgm:pt>
    <dgm:pt modelId="{E5017822-B652-4C4E-ADA8-AAB69047054C}" type="sibTrans" cxnId="{0FA3548F-A218-492C-9221-254127118815}">
      <dgm:prSet/>
      <dgm:spPr/>
      <dgm:t>
        <a:bodyPr/>
        <a:lstStyle/>
        <a:p>
          <a:endParaRPr lang="en-CA"/>
        </a:p>
      </dgm:t>
    </dgm:pt>
    <dgm:pt modelId="{20B90AB5-17D4-4DEE-AB40-034F9898B690}">
      <dgm:prSet custT="1"/>
      <dgm:spPr/>
      <dgm:t>
        <a:bodyPr/>
        <a:lstStyle/>
        <a:p>
          <a:r>
            <a:rPr lang="en-CA" sz="1400" dirty="0"/>
            <a:t>Not within Parliament’s jurisdiction as drafted</a:t>
          </a:r>
        </a:p>
      </dgm:t>
    </dgm:pt>
    <dgm:pt modelId="{FC9B3A6F-D417-4DA8-8581-3C23E9E33DD2}" type="parTrans" cxnId="{5EB5919B-E6A5-4847-B068-142A97006F04}">
      <dgm:prSet/>
      <dgm:spPr/>
      <dgm:t>
        <a:bodyPr/>
        <a:lstStyle/>
        <a:p>
          <a:endParaRPr lang="en-CA"/>
        </a:p>
      </dgm:t>
    </dgm:pt>
    <dgm:pt modelId="{32ADC309-29B3-4989-A522-BE08DD02649B}" type="sibTrans" cxnId="{5EB5919B-E6A5-4847-B068-142A97006F04}">
      <dgm:prSet/>
      <dgm:spPr/>
      <dgm:t>
        <a:bodyPr/>
        <a:lstStyle/>
        <a:p>
          <a:endParaRPr lang="en-CA"/>
        </a:p>
      </dgm:t>
    </dgm:pt>
    <dgm:pt modelId="{8DB481CA-DDE8-428E-8C1D-FB8389CF6049}">
      <dgm:prSet phldrT="[Text]" custT="1"/>
      <dgm:spPr/>
      <dgm:t>
        <a:bodyPr/>
        <a:lstStyle/>
        <a:p>
          <a:r>
            <a:rPr lang="en-US" sz="1600" dirty="0"/>
            <a:t>Draft legislation published for public consultation</a:t>
          </a:r>
          <a:endParaRPr lang="en-CA" sz="1600" dirty="0"/>
        </a:p>
      </dgm:t>
    </dgm:pt>
    <dgm:pt modelId="{E93CC3C4-957E-4D69-8140-80FDC8A3B410}" type="parTrans" cxnId="{9CCB49F5-308B-497F-8859-C3AE9B813F93}">
      <dgm:prSet/>
      <dgm:spPr/>
      <dgm:t>
        <a:bodyPr/>
        <a:lstStyle/>
        <a:p>
          <a:endParaRPr lang="en-CA"/>
        </a:p>
      </dgm:t>
    </dgm:pt>
    <dgm:pt modelId="{85627EFA-8836-40A1-BF48-BD4E5F95CC81}" type="sibTrans" cxnId="{9CCB49F5-308B-497F-8859-C3AE9B813F93}">
      <dgm:prSet/>
      <dgm:spPr/>
      <dgm:t>
        <a:bodyPr/>
        <a:lstStyle/>
        <a:p>
          <a:endParaRPr lang="en-CA"/>
        </a:p>
      </dgm:t>
    </dgm:pt>
    <dgm:pt modelId="{67101171-F7ED-4A87-8AF7-95386B161FE6}">
      <dgm:prSet custT="1"/>
      <dgm:spPr/>
      <dgm:t>
        <a:bodyPr/>
        <a:lstStyle/>
        <a:p>
          <a:pPr marL="271463" indent="-184150" defTabSz="711200">
            <a:lnSpc>
              <a:spcPct val="90000"/>
            </a:lnSpc>
            <a:spcBef>
              <a:spcPct val="0"/>
            </a:spcBef>
            <a:spcAft>
              <a:spcPts val="162"/>
            </a:spcAft>
            <a:buNone/>
          </a:pPr>
          <a:r>
            <a:rPr lang="en-CA" sz="1600" b="0" dirty="0"/>
            <a:t>From the Royal </a:t>
          </a:r>
          <a:r>
            <a:rPr lang="en-CA" sz="1600" dirty="0"/>
            <a:t>Commission on Price Spreads to the </a:t>
          </a:r>
          <a:r>
            <a:rPr lang="en-CA" sz="1600" dirty="0" err="1"/>
            <a:t>Hockin</a:t>
          </a:r>
          <a:r>
            <a:rPr lang="en-CA" sz="1600" dirty="0"/>
            <a:t> Panel</a:t>
          </a:r>
        </a:p>
      </dgm:t>
    </dgm:pt>
    <dgm:pt modelId="{06A4BE86-D8F2-44B5-B92D-5CFF4CBEC16B}" type="parTrans" cxnId="{04467871-F1AF-4356-AA79-BEE821DB2E02}">
      <dgm:prSet/>
      <dgm:spPr/>
      <dgm:t>
        <a:bodyPr/>
        <a:lstStyle/>
        <a:p>
          <a:endParaRPr lang="en-CA"/>
        </a:p>
      </dgm:t>
    </dgm:pt>
    <dgm:pt modelId="{C2D6CBF8-EE44-4B0A-9887-4075D51BC596}" type="sibTrans" cxnId="{04467871-F1AF-4356-AA79-BEE821DB2E02}">
      <dgm:prSet/>
      <dgm:spPr/>
      <dgm:t>
        <a:bodyPr/>
        <a:lstStyle/>
        <a:p>
          <a:endParaRPr lang="en-CA"/>
        </a:p>
      </dgm:t>
    </dgm:pt>
    <dgm:pt modelId="{EE64FEA8-AAC6-4804-8F0E-5FE94DBA2CEE}" type="pres">
      <dgm:prSet presAssocID="{F549E1E9-7789-481B-8CEE-0A256E6AF8CF}" presName="Name0" presStyleCnt="0">
        <dgm:presLayoutVars>
          <dgm:dir/>
          <dgm:animLvl val="lvl"/>
          <dgm:resizeHandles val="exact"/>
        </dgm:presLayoutVars>
      </dgm:prSet>
      <dgm:spPr/>
    </dgm:pt>
    <dgm:pt modelId="{AB362267-85BD-4A86-AD5C-6CEC82A6D6FF}" type="pres">
      <dgm:prSet presAssocID="{FB3E3569-91C4-48CD-8E37-597245FB23A8}" presName="linNode" presStyleCnt="0"/>
      <dgm:spPr/>
    </dgm:pt>
    <dgm:pt modelId="{5069F5A1-03FF-47EE-A722-36A8BC880FA0}" type="pres">
      <dgm:prSet presAssocID="{FB3E3569-91C4-48CD-8E37-597245FB23A8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18DC622F-00D3-46AE-9E69-8088262AF7BA}" type="pres">
      <dgm:prSet presAssocID="{FB3E3569-91C4-48CD-8E37-597245FB23A8}" presName="descendantText" presStyleLbl="alignAccFollowNode1" presStyleIdx="0" presStyleCnt="4">
        <dgm:presLayoutVars>
          <dgm:bulletEnabled val="1"/>
        </dgm:presLayoutVars>
      </dgm:prSet>
      <dgm:spPr/>
    </dgm:pt>
    <dgm:pt modelId="{488239D2-067F-44A3-998C-C42638BB0A1C}" type="pres">
      <dgm:prSet presAssocID="{E9DBB329-4502-477C-BF01-008CBCBF3293}" presName="sp" presStyleCnt="0"/>
      <dgm:spPr/>
    </dgm:pt>
    <dgm:pt modelId="{B23534F6-110A-4B38-8EBB-9BD33E3CE9D6}" type="pres">
      <dgm:prSet presAssocID="{FEAD4F56-A4A9-4E4E-A211-327AF121A561}" presName="linNode" presStyleCnt="0"/>
      <dgm:spPr/>
    </dgm:pt>
    <dgm:pt modelId="{5CF723B3-36D3-445C-A251-8BF21C81A65A}" type="pres">
      <dgm:prSet presAssocID="{FEAD4F56-A4A9-4E4E-A211-327AF121A561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943783F2-0254-448F-8028-05AE3608178C}" type="pres">
      <dgm:prSet presAssocID="{FEAD4F56-A4A9-4E4E-A211-327AF121A561}" presName="descendantText" presStyleLbl="alignAccFollowNode1" presStyleIdx="1" presStyleCnt="4" custLinFactNeighborX="2657" custLinFactNeighborY="-1127">
        <dgm:presLayoutVars>
          <dgm:bulletEnabled val="1"/>
        </dgm:presLayoutVars>
      </dgm:prSet>
      <dgm:spPr/>
    </dgm:pt>
    <dgm:pt modelId="{C7729A02-3E7A-4AA3-AB8E-430CBCF0A436}" type="pres">
      <dgm:prSet presAssocID="{8A1AC831-0CEA-41C3-8C0D-DBA59AB8DFF2}" presName="sp" presStyleCnt="0"/>
      <dgm:spPr/>
    </dgm:pt>
    <dgm:pt modelId="{5D3944A4-D010-42F9-B4C8-50DB9BF66A9E}" type="pres">
      <dgm:prSet presAssocID="{E2787D8D-AC9E-41CB-B9EA-5CE7B1C288D0}" presName="linNode" presStyleCnt="0"/>
      <dgm:spPr/>
    </dgm:pt>
    <dgm:pt modelId="{9829ED47-8708-4D19-9A39-ACD38742C036}" type="pres">
      <dgm:prSet presAssocID="{E2787D8D-AC9E-41CB-B9EA-5CE7B1C288D0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72412058-7555-4618-B7C3-E02FDD05D46A}" type="pres">
      <dgm:prSet presAssocID="{E2787D8D-AC9E-41CB-B9EA-5CE7B1C288D0}" presName="descendantText" presStyleLbl="alignAccFollowNode1" presStyleIdx="2" presStyleCnt="4">
        <dgm:presLayoutVars>
          <dgm:bulletEnabled val="1"/>
        </dgm:presLayoutVars>
      </dgm:prSet>
      <dgm:spPr/>
    </dgm:pt>
    <dgm:pt modelId="{F79D0AE7-D3B8-4240-BD3B-2B5DBAB36914}" type="pres">
      <dgm:prSet presAssocID="{A0FECE4C-ECC6-49C3-B866-91FE2D823E91}" presName="sp" presStyleCnt="0"/>
      <dgm:spPr/>
    </dgm:pt>
    <dgm:pt modelId="{E91A7924-995F-40C0-BF18-1140DE63E420}" type="pres">
      <dgm:prSet presAssocID="{DEAD5DEA-040C-4D48-BCB9-D7375C1A7F70}" presName="linNode" presStyleCnt="0"/>
      <dgm:spPr/>
    </dgm:pt>
    <dgm:pt modelId="{ECBF2455-9AEF-4904-9237-1DA3D577B698}" type="pres">
      <dgm:prSet presAssocID="{DEAD5DEA-040C-4D48-BCB9-D7375C1A7F70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AE225430-F73D-46C9-B0C4-F778FED7DF9E}" type="pres">
      <dgm:prSet presAssocID="{DEAD5DEA-040C-4D48-BCB9-D7375C1A7F70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0FA3548F-A218-492C-9221-254127118815}" srcId="{C948391D-ABAA-471E-BB0E-FFB2449925A8}" destId="{A1792F70-2106-4049-BA85-D159AE12AEBA}" srcOrd="2" destOrd="0" parTransId="{F14096B7-9800-407C-93D1-D00ABBCC3C79}" sibTransId="{E5017822-B652-4C4E-ADA8-AAB69047054C}"/>
    <dgm:cxn modelId="{8628A1AE-DE12-43CF-B42C-9A3EDA1EEFB7}" type="presOf" srcId="{E2787D8D-AC9E-41CB-B9EA-5CE7B1C288D0}" destId="{9829ED47-8708-4D19-9A39-ACD38742C036}" srcOrd="0" destOrd="0" presId="urn:microsoft.com/office/officeart/2005/8/layout/vList5"/>
    <dgm:cxn modelId="{693990C1-79AD-44A3-AA30-E8703B1E3442}" srcId="{F549E1E9-7789-481B-8CEE-0A256E6AF8CF}" destId="{DEAD5DEA-040C-4D48-BCB9-D7375C1A7F70}" srcOrd="3" destOrd="0" parTransId="{6209ED22-2DEF-4230-A8FD-D4C81F93483C}" sibTransId="{E3407BEB-9C9A-4FD2-A037-E3631DECFB0C}"/>
    <dgm:cxn modelId="{657F4331-3179-4248-8FFE-6124E9C862D7}" srcId="{F549E1E9-7789-481B-8CEE-0A256E6AF8CF}" destId="{FEAD4F56-A4A9-4E4E-A211-327AF121A561}" srcOrd="1" destOrd="0" parTransId="{92283A7F-79C5-4B8E-A5B3-404A7629ED85}" sibTransId="{8A1AC831-0CEA-41C3-8C0D-DBA59AB8DFF2}"/>
    <dgm:cxn modelId="{95EC17B5-AFEB-4332-A93D-6200BCE7108B}" srcId="{7866A74D-58AC-448D-B5BB-FA48DCCEF6A4}" destId="{09AA5ADD-2018-42E8-9232-40506FF453D1}" srcOrd="1" destOrd="0" parTransId="{58872E04-2D92-41E9-A46B-7CC13F959737}" sibTransId="{0B61504F-34A2-461B-A3B4-35D428B6F58C}"/>
    <dgm:cxn modelId="{7C6B9BFA-F01F-4B6B-B82C-08902A1F8D26}" srcId="{DEAD5DEA-040C-4D48-BCB9-D7375C1A7F70}" destId="{C0BED01A-853D-40D5-AD5D-0450D96FAE76}" srcOrd="1" destOrd="0" parTransId="{206925A4-954C-49DA-9A4F-C6E276595DAE}" sibTransId="{510B601D-BCD9-4660-A31A-19EB81E027D4}"/>
    <dgm:cxn modelId="{F350CB21-C978-4E9A-AF93-A0B3F71FC8A5}" type="presOf" srcId="{8F6BB6DA-3C2B-4075-AFCC-439D93403E14}" destId="{72412058-7555-4618-B7C3-E02FDD05D46A}" srcOrd="0" destOrd="1" presId="urn:microsoft.com/office/officeart/2005/8/layout/vList5"/>
    <dgm:cxn modelId="{70DF822E-9634-4CEA-8DF3-17061AA493B0}" type="presOf" srcId="{C948391D-ABAA-471E-BB0E-FFB2449925A8}" destId="{943783F2-0254-448F-8028-05AE3608178C}" srcOrd="0" destOrd="0" presId="urn:microsoft.com/office/officeart/2005/8/layout/vList5"/>
    <dgm:cxn modelId="{89BE4338-E9B3-4979-BD10-3D44C2963CD2}" type="presOf" srcId="{09AA5ADD-2018-42E8-9232-40506FF453D1}" destId="{72412058-7555-4618-B7C3-E02FDD05D46A}" srcOrd="0" destOrd="2" presId="urn:microsoft.com/office/officeart/2005/8/layout/vList5"/>
    <dgm:cxn modelId="{8B690D23-7F4B-462B-8742-931B1BD4DF0A}" type="presOf" srcId="{2A97AE7E-E420-434A-8B87-32FB1C9A598A}" destId="{AE225430-F73D-46C9-B0C4-F778FED7DF9E}" srcOrd="0" destOrd="0" presId="urn:microsoft.com/office/officeart/2005/8/layout/vList5"/>
    <dgm:cxn modelId="{15ABFF6E-0226-4B35-9012-3D7BCB10E9D1}" srcId="{C948391D-ABAA-471E-BB0E-FFB2449925A8}" destId="{8D7720B8-9330-47E8-959D-16137C45F328}" srcOrd="0" destOrd="0" parTransId="{962A327B-EDF9-4B56-9894-6FE93F31C218}" sibTransId="{740680CA-AB5D-4BD2-A376-19F24D1EC3D7}"/>
    <dgm:cxn modelId="{29568B4C-2964-4A6F-827E-AB4254EC19D1}" srcId="{FEAD4F56-A4A9-4E4E-A211-327AF121A561}" destId="{C948391D-ABAA-471E-BB0E-FFB2449925A8}" srcOrd="0" destOrd="0" parTransId="{DF4A607F-B1FD-4BCE-A4AD-C4F8B6600194}" sibTransId="{94D49A5B-4251-425E-B529-C868A61F1AEA}"/>
    <dgm:cxn modelId="{D1346516-B55B-400A-B650-FED18FF4E6B4}" type="presOf" srcId="{8D7720B8-9330-47E8-959D-16137C45F328}" destId="{943783F2-0254-448F-8028-05AE3608178C}" srcOrd="0" destOrd="1" presId="urn:microsoft.com/office/officeart/2005/8/layout/vList5"/>
    <dgm:cxn modelId="{15EDDDF2-B60E-4765-BD73-3A7E70BCA138}" srcId="{7866A74D-58AC-448D-B5BB-FA48DCCEF6A4}" destId="{8F6BB6DA-3C2B-4075-AFCC-439D93403E14}" srcOrd="0" destOrd="0" parTransId="{74105B5C-04AD-4C5E-B7C2-476A0C72E335}" sibTransId="{56A0F161-E19B-4E72-A2F2-D12C32F008A0}"/>
    <dgm:cxn modelId="{5EB5919B-E6A5-4847-B068-142A97006F04}" srcId="{C948391D-ABAA-471E-BB0E-FFB2449925A8}" destId="{20B90AB5-17D4-4DEE-AB40-034F9898B690}" srcOrd="1" destOrd="0" parTransId="{FC9B3A6F-D417-4DA8-8581-3C23E9E33DD2}" sibTransId="{32ADC309-29B3-4989-A522-BE08DD02649B}"/>
    <dgm:cxn modelId="{B5500EC5-705C-44DC-B289-ECBD722C56CB}" type="presOf" srcId="{FB3E3569-91C4-48CD-8E37-597245FB23A8}" destId="{5069F5A1-03FF-47EE-A722-36A8BC880FA0}" srcOrd="0" destOrd="0" presId="urn:microsoft.com/office/officeart/2005/8/layout/vList5"/>
    <dgm:cxn modelId="{04467871-F1AF-4356-AA79-BEE821DB2E02}" srcId="{FB3E3569-91C4-48CD-8E37-597245FB23A8}" destId="{67101171-F7ED-4A87-8AF7-95386B161FE6}" srcOrd="1" destOrd="0" parTransId="{06A4BE86-D8F2-44B5-B92D-5CFF4CBEC16B}" sibTransId="{C2D6CBF8-EE44-4B0A-9887-4075D51BC596}"/>
    <dgm:cxn modelId="{8ACC2B08-8B85-40E2-BFE3-3C87B5E71F37}" srcId="{DEAD5DEA-040C-4D48-BCB9-D7375C1A7F70}" destId="{2A97AE7E-E420-434A-8B87-32FB1C9A598A}" srcOrd="0" destOrd="0" parTransId="{88F06420-FB05-432D-A812-AAA5C793D118}" sibTransId="{02DE00A2-8939-41E2-955D-2E7B8C4A229D}"/>
    <dgm:cxn modelId="{741A1BA6-3191-4301-A243-1738017B3770}" type="presOf" srcId="{C0BED01A-853D-40D5-AD5D-0450D96FAE76}" destId="{AE225430-F73D-46C9-B0C4-F778FED7DF9E}" srcOrd="0" destOrd="1" presId="urn:microsoft.com/office/officeart/2005/8/layout/vList5"/>
    <dgm:cxn modelId="{A28BB8CF-ED1C-4A35-A8E4-10142E54E816}" type="presOf" srcId="{67101171-F7ED-4A87-8AF7-95386B161FE6}" destId="{18DC622F-00D3-46AE-9E69-8088262AF7BA}" srcOrd="0" destOrd="1" presId="urn:microsoft.com/office/officeart/2005/8/layout/vList5"/>
    <dgm:cxn modelId="{64C95F87-3E24-4AC1-A180-92DA5D73A8EF}" type="presOf" srcId="{8DB481CA-DDE8-428E-8C1D-FB8389CF6049}" destId="{72412058-7555-4618-B7C3-E02FDD05D46A}" srcOrd="0" destOrd="3" presId="urn:microsoft.com/office/officeart/2005/8/layout/vList5"/>
    <dgm:cxn modelId="{8245B6EB-5D65-452E-8B71-691ADB659440}" type="presOf" srcId="{6642E613-E942-49EE-ADFE-123058FED0C3}" destId="{18DC622F-00D3-46AE-9E69-8088262AF7BA}" srcOrd="0" destOrd="0" presId="urn:microsoft.com/office/officeart/2005/8/layout/vList5"/>
    <dgm:cxn modelId="{9CCB49F5-308B-497F-8859-C3AE9B813F93}" srcId="{7866A74D-58AC-448D-B5BB-FA48DCCEF6A4}" destId="{8DB481CA-DDE8-428E-8C1D-FB8389CF6049}" srcOrd="2" destOrd="0" parTransId="{E93CC3C4-957E-4D69-8140-80FDC8A3B410}" sibTransId="{85627EFA-8836-40A1-BF48-BD4E5F95CC81}"/>
    <dgm:cxn modelId="{DB7CDEDE-B323-441E-9111-B5827B459C97}" type="presOf" srcId="{7866A74D-58AC-448D-B5BB-FA48DCCEF6A4}" destId="{72412058-7555-4618-B7C3-E02FDD05D46A}" srcOrd="0" destOrd="0" presId="urn:microsoft.com/office/officeart/2005/8/layout/vList5"/>
    <dgm:cxn modelId="{FB039ECB-5CA9-4C97-9005-003B47047FC0}" type="presOf" srcId="{DEAD5DEA-040C-4D48-BCB9-D7375C1A7F70}" destId="{ECBF2455-9AEF-4904-9237-1DA3D577B698}" srcOrd="0" destOrd="0" presId="urn:microsoft.com/office/officeart/2005/8/layout/vList5"/>
    <dgm:cxn modelId="{F36E80DB-0C40-4B13-964C-C44560C93F64}" srcId="{FB3E3569-91C4-48CD-8E37-597245FB23A8}" destId="{6642E613-E942-49EE-ADFE-123058FED0C3}" srcOrd="0" destOrd="0" parTransId="{D7E7294B-F412-400E-BEF7-4E4E4617C296}" sibTransId="{0D8CAA08-7D5D-44CB-A357-C72F74120BBA}"/>
    <dgm:cxn modelId="{F67CA531-9DF6-4586-B915-2232240D3F9E}" type="presOf" srcId="{20B90AB5-17D4-4DEE-AB40-034F9898B690}" destId="{943783F2-0254-448F-8028-05AE3608178C}" srcOrd="0" destOrd="2" presId="urn:microsoft.com/office/officeart/2005/8/layout/vList5"/>
    <dgm:cxn modelId="{D29C25EA-B1FC-4D4E-BB73-A44C0F58AF35}" type="presOf" srcId="{FEAD4F56-A4A9-4E4E-A211-327AF121A561}" destId="{5CF723B3-36D3-445C-A251-8BF21C81A65A}" srcOrd="0" destOrd="0" presId="urn:microsoft.com/office/officeart/2005/8/layout/vList5"/>
    <dgm:cxn modelId="{0DD79308-260B-4FD7-B07B-B541CEEAB8FD}" srcId="{F549E1E9-7789-481B-8CEE-0A256E6AF8CF}" destId="{FB3E3569-91C4-48CD-8E37-597245FB23A8}" srcOrd="0" destOrd="0" parTransId="{84D5A607-CF71-4A2F-812A-25CA99D94CE6}" sibTransId="{E9DBB329-4502-477C-BF01-008CBCBF3293}"/>
    <dgm:cxn modelId="{2AD9EB03-221C-49C1-B342-DADE862BCC67}" type="presOf" srcId="{A1792F70-2106-4049-BA85-D159AE12AEBA}" destId="{943783F2-0254-448F-8028-05AE3608178C}" srcOrd="0" destOrd="3" presId="urn:microsoft.com/office/officeart/2005/8/layout/vList5"/>
    <dgm:cxn modelId="{E5229B6A-FA2D-4E70-AE27-9660043859BE}" srcId="{E2787D8D-AC9E-41CB-B9EA-5CE7B1C288D0}" destId="{7866A74D-58AC-448D-B5BB-FA48DCCEF6A4}" srcOrd="0" destOrd="0" parTransId="{2975F779-D91C-4CD8-BABA-B5514CDEC01B}" sibTransId="{4E3CEFB9-5913-402F-9A89-7C17C45F2BCC}"/>
    <dgm:cxn modelId="{CD7E27B7-DDA0-4E3A-B2F4-790974752AAF}" type="presOf" srcId="{F549E1E9-7789-481B-8CEE-0A256E6AF8CF}" destId="{EE64FEA8-AAC6-4804-8F0E-5FE94DBA2CEE}" srcOrd="0" destOrd="0" presId="urn:microsoft.com/office/officeart/2005/8/layout/vList5"/>
    <dgm:cxn modelId="{CF49DD8B-CBE0-44B6-B79C-BC4D0A4E9F51}" srcId="{F549E1E9-7789-481B-8CEE-0A256E6AF8CF}" destId="{E2787D8D-AC9E-41CB-B9EA-5CE7B1C288D0}" srcOrd="2" destOrd="0" parTransId="{D1393A7D-FB93-47F1-BBB0-B72EE8671E4A}" sibTransId="{A0FECE4C-ECC6-49C3-B866-91FE2D823E91}"/>
    <dgm:cxn modelId="{3619564E-2496-4F26-8011-B6EBEEBE5B17}" type="presParOf" srcId="{EE64FEA8-AAC6-4804-8F0E-5FE94DBA2CEE}" destId="{AB362267-85BD-4A86-AD5C-6CEC82A6D6FF}" srcOrd="0" destOrd="0" presId="urn:microsoft.com/office/officeart/2005/8/layout/vList5"/>
    <dgm:cxn modelId="{5ED522A7-CF20-49AB-802A-30491B2A34EE}" type="presParOf" srcId="{AB362267-85BD-4A86-AD5C-6CEC82A6D6FF}" destId="{5069F5A1-03FF-47EE-A722-36A8BC880FA0}" srcOrd="0" destOrd="0" presId="urn:microsoft.com/office/officeart/2005/8/layout/vList5"/>
    <dgm:cxn modelId="{6E037FAC-E9EB-4ED4-863D-2CDB82D6119C}" type="presParOf" srcId="{AB362267-85BD-4A86-AD5C-6CEC82A6D6FF}" destId="{18DC622F-00D3-46AE-9E69-8088262AF7BA}" srcOrd="1" destOrd="0" presId="urn:microsoft.com/office/officeart/2005/8/layout/vList5"/>
    <dgm:cxn modelId="{C7D3EE35-B0A0-4EB9-83A1-5E166AE9087F}" type="presParOf" srcId="{EE64FEA8-AAC6-4804-8F0E-5FE94DBA2CEE}" destId="{488239D2-067F-44A3-998C-C42638BB0A1C}" srcOrd="1" destOrd="0" presId="urn:microsoft.com/office/officeart/2005/8/layout/vList5"/>
    <dgm:cxn modelId="{2DFF93C6-59CF-4939-ABCD-FC47DE515453}" type="presParOf" srcId="{EE64FEA8-AAC6-4804-8F0E-5FE94DBA2CEE}" destId="{B23534F6-110A-4B38-8EBB-9BD33E3CE9D6}" srcOrd="2" destOrd="0" presId="urn:microsoft.com/office/officeart/2005/8/layout/vList5"/>
    <dgm:cxn modelId="{B6BC755E-6A4F-46B0-B655-4AE627E707E9}" type="presParOf" srcId="{B23534F6-110A-4B38-8EBB-9BD33E3CE9D6}" destId="{5CF723B3-36D3-445C-A251-8BF21C81A65A}" srcOrd="0" destOrd="0" presId="urn:microsoft.com/office/officeart/2005/8/layout/vList5"/>
    <dgm:cxn modelId="{A17D7C87-2C7C-4562-A4B4-CE4A3F339DAC}" type="presParOf" srcId="{B23534F6-110A-4B38-8EBB-9BD33E3CE9D6}" destId="{943783F2-0254-448F-8028-05AE3608178C}" srcOrd="1" destOrd="0" presId="urn:microsoft.com/office/officeart/2005/8/layout/vList5"/>
    <dgm:cxn modelId="{27F34978-8DFA-4C5E-8375-4E49454D26E0}" type="presParOf" srcId="{EE64FEA8-AAC6-4804-8F0E-5FE94DBA2CEE}" destId="{C7729A02-3E7A-4AA3-AB8E-430CBCF0A436}" srcOrd="3" destOrd="0" presId="urn:microsoft.com/office/officeart/2005/8/layout/vList5"/>
    <dgm:cxn modelId="{EA8AEDE6-EA2B-485D-B8F5-81884DEC3139}" type="presParOf" srcId="{EE64FEA8-AAC6-4804-8F0E-5FE94DBA2CEE}" destId="{5D3944A4-D010-42F9-B4C8-50DB9BF66A9E}" srcOrd="4" destOrd="0" presId="urn:microsoft.com/office/officeart/2005/8/layout/vList5"/>
    <dgm:cxn modelId="{36688C1B-C950-4160-9EAA-6F0CB5876A49}" type="presParOf" srcId="{5D3944A4-D010-42F9-B4C8-50DB9BF66A9E}" destId="{9829ED47-8708-4D19-9A39-ACD38742C036}" srcOrd="0" destOrd="0" presId="urn:microsoft.com/office/officeart/2005/8/layout/vList5"/>
    <dgm:cxn modelId="{EDD2A9A6-4DED-406F-AEE4-7BFF0F6F48C5}" type="presParOf" srcId="{5D3944A4-D010-42F9-B4C8-50DB9BF66A9E}" destId="{72412058-7555-4618-B7C3-E02FDD05D46A}" srcOrd="1" destOrd="0" presId="urn:microsoft.com/office/officeart/2005/8/layout/vList5"/>
    <dgm:cxn modelId="{2460173A-6FF3-4983-8B0F-914F175C15A4}" type="presParOf" srcId="{EE64FEA8-AAC6-4804-8F0E-5FE94DBA2CEE}" destId="{F79D0AE7-D3B8-4240-BD3B-2B5DBAB36914}" srcOrd="5" destOrd="0" presId="urn:microsoft.com/office/officeart/2005/8/layout/vList5"/>
    <dgm:cxn modelId="{D745F93C-354F-4383-A848-97F0A1C47963}" type="presParOf" srcId="{EE64FEA8-AAC6-4804-8F0E-5FE94DBA2CEE}" destId="{E91A7924-995F-40C0-BF18-1140DE63E420}" srcOrd="6" destOrd="0" presId="urn:microsoft.com/office/officeart/2005/8/layout/vList5"/>
    <dgm:cxn modelId="{9F1C04A0-57B4-4DE2-9FC0-3C311268E987}" type="presParOf" srcId="{E91A7924-995F-40C0-BF18-1140DE63E420}" destId="{ECBF2455-9AEF-4904-9237-1DA3D577B698}" srcOrd="0" destOrd="0" presId="urn:microsoft.com/office/officeart/2005/8/layout/vList5"/>
    <dgm:cxn modelId="{618C15AF-08AA-4057-92F4-0F86146B27C5}" type="presParOf" srcId="{E91A7924-995F-40C0-BF18-1140DE63E420}" destId="{AE225430-F73D-46C9-B0C4-F778FED7DF9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920AE4-B573-4238-99C3-A007C4B8AA5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2AA5C02C-2174-4A26-993B-FE10000B8199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/>
            <a:t>Capital Markets Regulatory Authority</a:t>
          </a:r>
          <a:endParaRPr lang="en-CA" dirty="0"/>
        </a:p>
      </dgm:t>
    </dgm:pt>
    <dgm:pt modelId="{CCA3B38D-B383-49CF-9336-9EFA661BFC8F}" type="parTrans" cxnId="{3F0672C7-E44A-4B21-8AC4-4171217F254A}">
      <dgm:prSet/>
      <dgm:spPr/>
      <dgm:t>
        <a:bodyPr/>
        <a:lstStyle/>
        <a:p>
          <a:endParaRPr lang="en-CA"/>
        </a:p>
      </dgm:t>
    </dgm:pt>
    <dgm:pt modelId="{06D0A0B7-0983-4868-8149-BFC566A7579E}" type="sibTrans" cxnId="{3F0672C7-E44A-4B21-8AC4-4171217F254A}">
      <dgm:prSet/>
      <dgm:spPr/>
      <dgm:t>
        <a:bodyPr/>
        <a:lstStyle/>
        <a:p>
          <a:endParaRPr lang="en-CA"/>
        </a:p>
      </dgm:t>
    </dgm:pt>
    <dgm:pt modelId="{8F285E7E-01AD-4844-90EF-BC163EF880E4}">
      <dgm:prSet phldrT="[Text]" custT="1"/>
      <dgm:spPr/>
      <dgm:t>
        <a:bodyPr/>
        <a:lstStyle/>
        <a:p>
          <a:pPr>
            <a:spcAft>
              <a:spcPct val="35000"/>
            </a:spcAft>
          </a:pPr>
          <a:r>
            <a:rPr lang="en-US" sz="1800" i="0" dirty="0"/>
            <a:t>Provincial/Territorial</a:t>
          </a:r>
        </a:p>
        <a:p>
          <a:pPr>
            <a:spcAft>
              <a:spcPts val="0"/>
            </a:spcAft>
          </a:pPr>
          <a:r>
            <a:rPr lang="en-US" sz="2400" i="1" dirty="0"/>
            <a:t>Capital </a:t>
          </a:r>
        </a:p>
        <a:p>
          <a:pPr>
            <a:spcAft>
              <a:spcPts val="672"/>
            </a:spcAft>
          </a:pPr>
          <a:r>
            <a:rPr lang="en-US" sz="2400" i="1" dirty="0"/>
            <a:t>Markets Act</a:t>
          </a:r>
        </a:p>
        <a:p>
          <a:pPr>
            <a:spcAft>
              <a:spcPts val="672"/>
            </a:spcAft>
          </a:pPr>
          <a:r>
            <a:rPr lang="en-US" sz="2000" i="0" dirty="0"/>
            <a:t>(CMA)</a:t>
          </a:r>
          <a:endParaRPr lang="en-CA" sz="2000" i="0" dirty="0"/>
        </a:p>
      </dgm:t>
    </dgm:pt>
    <dgm:pt modelId="{23FF8880-29EB-4FF2-B3E5-C4D444002278}" type="parTrans" cxnId="{A266DE1E-057F-429D-B7BA-EC33FCE7DCF4}">
      <dgm:prSet/>
      <dgm:spPr/>
      <dgm:t>
        <a:bodyPr/>
        <a:lstStyle/>
        <a:p>
          <a:endParaRPr lang="en-CA"/>
        </a:p>
      </dgm:t>
    </dgm:pt>
    <dgm:pt modelId="{FCF79630-C433-40A8-9446-23440C93E0AF}" type="sibTrans" cxnId="{A266DE1E-057F-429D-B7BA-EC33FCE7DCF4}">
      <dgm:prSet/>
      <dgm:spPr/>
      <dgm:t>
        <a:bodyPr/>
        <a:lstStyle/>
        <a:p>
          <a:endParaRPr lang="en-CA"/>
        </a:p>
      </dgm:t>
    </dgm:pt>
    <dgm:pt modelId="{EDF22CCF-23F8-4EE1-8953-851B976C3E7B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/>
            <a:t>Council of Ministers</a:t>
          </a:r>
          <a:endParaRPr lang="en-CA" dirty="0"/>
        </a:p>
      </dgm:t>
    </dgm:pt>
    <dgm:pt modelId="{A9EBDCCF-BF82-46CE-B9A1-1677F9D841D8}" type="parTrans" cxnId="{A66BEE72-49DD-48A7-A840-3411F9E28D73}">
      <dgm:prSet/>
      <dgm:spPr/>
      <dgm:t>
        <a:bodyPr/>
        <a:lstStyle/>
        <a:p>
          <a:endParaRPr lang="en-CA"/>
        </a:p>
      </dgm:t>
    </dgm:pt>
    <dgm:pt modelId="{938A3AD4-5EB4-4C1C-83CE-82D295AFC3D5}" type="sibTrans" cxnId="{A66BEE72-49DD-48A7-A840-3411F9E28D73}">
      <dgm:prSet/>
      <dgm:spPr/>
      <dgm:t>
        <a:bodyPr/>
        <a:lstStyle/>
        <a:p>
          <a:endParaRPr lang="en-CA"/>
        </a:p>
      </dgm:t>
    </dgm:pt>
    <dgm:pt modelId="{87F05851-24CB-4E92-A7A9-48CDED56E480}">
      <dgm:prSet phldrT="[Text]"/>
      <dgm:spPr/>
      <dgm:t>
        <a:bodyPr/>
        <a:lstStyle/>
        <a:p>
          <a:r>
            <a:rPr lang="en-US" dirty="0"/>
            <a:t>Federal </a:t>
          </a:r>
        </a:p>
        <a:p>
          <a:r>
            <a:rPr lang="en-US" i="1" dirty="0"/>
            <a:t>Capital Markets Stability Act</a:t>
          </a:r>
        </a:p>
        <a:p>
          <a:r>
            <a:rPr lang="en-US" i="0" dirty="0"/>
            <a:t>(CMSA)</a:t>
          </a:r>
          <a:endParaRPr lang="en-CA" i="0" dirty="0"/>
        </a:p>
      </dgm:t>
    </dgm:pt>
    <dgm:pt modelId="{3552FBC3-137A-484E-B990-2E9181C80EE0}" type="parTrans" cxnId="{EE4CB454-6E10-4137-BD6C-E3010DB27100}">
      <dgm:prSet/>
      <dgm:spPr/>
      <dgm:t>
        <a:bodyPr/>
        <a:lstStyle/>
        <a:p>
          <a:endParaRPr lang="en-CA"/>
        </a:p>
      </dgm:t>
    </dgm:pt>
    <dgm:pt modelId="{BFBA5DCB-7497-43B7-8C16-8417B6267742}" type="sibTrans" cxnId="{EE4CB454-6E10-4137-BD6C-E3010DB27100}">
      <dgm:prSet/>
      <dgm:spPr/>
      <dgm:t>
        <a:bodyPr/>
        <a:lstStyle/>
        <a:p>
          <a:endParaRPr lang="en-CA"/>
        </a:p>
      </dgm:t>
    </dgm:pt>
    <dgm:pt modelId="{48A756D8-E0CF-4F84-BB5E-8F89B8EBE760}" type="pres">
      <dgm:prSet presAssocID="{76920AE4-B573-4238-99C3-A007C4B8AA5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CB2D78B-F9A0-4BF8-B291-ED9E07BE6DA5}" type="pres">
      <dgm:prSet presAssocID="{2AA5C02C-2174-4A26-993B-FE10000B8199}" presName="centerShape" presStyleLbl="node0" presStyleIdx="0" presStyleCnt="1" custScaleX="120185" custScaleY="110675" custLinFactNeighborX="-212" custLinFactNeighborY="-17404"/>
      <dgm:spPr/>
    </dgm:pt>
    <dgm:pt modelId="{31F6CCA5-058E-4EE3-871B-A7F06D235EAF}" type="pres">
      <dgm:prSet presAssocID="{23FF8880-29EB-4FF2-B3E5-C4D444002278}" presName="parTrans" presStyleLbl="bgSibTrans2D1" presStyleIdx="0" presStyleCnt="3" custAng="21399286" custFlipVert="1" custFlipHor="0" custScaleX="33324" custScaleY="94294" custLinFactNeighborX="36539" custLinFactNeighborY="5119"/>
      <dgm:spPr/>
    </dgm:pt>
    <dgm:pt modelId="{9780E90E-0367-4092-8205-9F6DB8E673E5}" type="pres">
      <dgm:prSet presAssocID="{8F285E7E-01AD-4844-90EF-BC163EF880E4}" presName="node" presStyleLbl="node1" presStyleIdx="0" presStyleCnt="3" custScaleY="125745" custRadScaleRad="103451" custRadScaleInc="-20276">
        <dgm:presLayoutVars>
          <dgm:bulletEnabled val="1"/>
        </dgm:presLayoutVars>
      </dgm:prSet>
      <dgm:spPr/>
    </dgm:pt>
    <dgm:pt modelId="{8786FD35-C584-4F19-8DD2-BC0C49F0332D}" type="pres">
      <dgm:prSet presAssocID="{A9EBDCCF-BF82-46CE-B9A1-1677F9D841D8}" presName="parTrans" presStyleLbl="bgSibTrans2D1" presStyleIdx="1" presStyleCnt="3" custAng="5360580" custScaleX="54953" custScaleY="97484" custLinFactNeighborX="-1" custLinFactNeighborY="29899"/>
      <dgm:spPr>
        <a:prstGeom prst="upDownArrow">
          <a:avLst/>
        </a:prstGeom>
      </dgm:spPr>
    </dgm:pt>
    <dgm:pt modelId="{016DF321-BAC9-460E-8241-1737D2191480}" type="pres">
      <dgm:prSet presAssocID="{EDF22CCF-23F8-4EE1-8953-851B976C3E7B}" presName="node" presStyleLbl="node1" presStyleIdx="1" presStyleCnt="3" custScaleX="85425" custScaleY="43963" custRadScaleRad="103311" custRadScaleInc="-391">
        <dgm:presLayoutVars>
          <dgm:bulletEnabled val="1"/>
        </dgm:presLayoutVars>
      </dgm:prSet>
      <dgm:spPr/>
    </dgm:pt>
    <dgm:pt modelId="{5E2114A5-5EE8-4499-BE29-A42C5E5BCB7A}" type="pres">
      <dgm:prSet presAssocID="{3552FBC3-137A-484E-B990-2E9181C80EE0}" presName="parTrans" presStyleLbl="bgSibTrans2D1" presStyleIdx="2" presStyleCnt="3" custAng="96951" custFlipHor="0" custScaleX="34133" custScaleY="103975" custLinFactNeighborX="-37399" custLinFactNeighborY="-7727"/>
      <dgm:spPr/>
    </dgm:pt>
    <dgm:pt modelId="{6C95D449-CDD3-44D3-891E-FBFF6AD50B75}" type="pres">
      <dgm:prSet presAssocID="{87F05851-24CB-4E92-A7A9-48CDED56E480}" presName="node" presStyleLbl="node1" presStyleIdx="2" presStyleCnt="3" custScaleX="84208" custScaleY="108775" custRadScaleRad="97052" custRadScaleInc="20526">
        <dgm:presLayoutVars>
          <dgm:bulletEnabled val="1"/>
        </dgm:presLayoutVars>
      </dgm:prSet>
      <dgm:spPr/>
    </dgm:pt>
  </dgm:ptLst>
  <dgm:cxnLst>
    <dgm:cxn modelId="{0E11DD90-13DB-42F5-9A28-F45BB41A604B}" type="presOf" srcId="{3552FBC3-137A-484E-B990-2E9181C80EE0}" destId="{5E2114A5-5EE8-4499-BE29-A42C5E5BCB7A}" srcOrd="0" destOrd="0" presId="urn:microsoft.com/office/officeart/2005/8/layout/radial4"/>
    <dgm:cxn modelId="{9EC1CFDD-D090-4481-8F9D-D1A3939C03B0}" type="presOf" srcId="{76920AE4-B573-4238-99C3-A007C4B8AA54}" destId="{48A756D8-E0CF-4F84-BB5E-8F89B8EBE760}" srcOrd="0" destOrd="0" presId="urn:microsoft.com/office/officeart/2005/8/layout/radial4"/>
    <dgm:cxn modelId="{E5234547-83CF-4F58-BC09-FE46A086332E}" type="presOf" srcId="{87F05851-24CB-4E92-A7A9-48CDED56E480}" destId="{6C95D449-CDD3-44D3-891E-FBFF6AD50B75}" srcOrd="0" destOrd="0" presId="urn:microsoft.com/office/officeart/2005/8/layout/radial4"/>
    <dgm:cxn modelId="{3F0672C7-E44A-4B21-8AC4-4171217F254A}" srcId="{76920AE4-B573-4238-99C3-A007C4B8AA54}" destId="{2AA5C02C-2174-4A26-993B-FE10000B8199}" srcOrd="0" destOrd="0" parTransId="{CCA3B38D-B383-49CF-9336-9EFA661BFC8F}" sibTransId="{06D0A0B7-0983-4868-8149-BFC566A7579E}"/>
    <dgm:cxn modelId="{A777224D-3377-4BAB-B64A-DD54CDA3CCB0}" type="presOf" srcId="{2AA5C02C-2174-4A26-993B-FE10000B8199}" destId="{0CB2D78B-F9A0-4BF8-B291-ED9E07BE6DA5}" srcOrd="0" destOrd="0" presId="urn:microsoft.com/office/officeart/2005/8/layout/radial4"/>
    <dgm:cxn modelId="{A545CB54-7665-4DEB-8A4B-26A4B442E9BB}" type="presOf" srcId="{EDF22CCF-23F8-4EE1-8953-851B976C3E7B}" destId="{016DF321-BAC9-460E-8241-1737D2191480}" srcOrd="0" destOrd="0" presId="urn:microsoft.com/office/officeart/2005/8/layout/radial4"/>
    <dgm:cxn modelId="{EE4CB454-6E10-4137-BD6C-E3010DB27100}" srcId="{2AA5C02C-2174-4A26-993B-FE10000B8199}" destId="{87F05851-24CB-4E92-A7A9-48CDED56E480}" srcOrd="2" destOrd="0" parTransId="{3552FBC3-137A-484E-B990-2E9181C80EE0}" sibTransId="{BFBA5DCB-7497-43B7-8C16-8417B6267742}"/>
    <dgm:cxn modelId="{9570DEB1-A71A-4740-B5B6-E694899452D9}" type="presOf" srcId="{8F285E7E-01AD-4844-90EF-BC163EF880E4}" destId="{9780E90E-0367-4092-8205-9F6DB8E673E5}" srcOrd="0" destOrd="0" presId="urn:microsoft.com/office/officeart/2005/8/layout/radial4"/>
    <dgm:cxn modelId="{A66BEE72-49DD-48A7-A840-3411F9E28D73}" srcId="{2AA5C02C-2174-4A26-993B-FE10000B8199}" destId="{EDF22CCF-23F8-4EE1-8953-851B976C3E7B}" srcOrd="1" destOrd="0" parTransId="{A9EBDCCF-BF82-46CE-B9A1-1677F9D841D8}" sibTransId="{938A3AD4-5EB4-4C1C-83CE-82D295AFC3D5}"/>
    <dgm:cxn modelId="{A266DE1E-057F-429D-B7BA-EC33FCE7DCF4}" srcId="{2AA5C02C-2174-4A26-993B-FE10000B8199}" destId="{8F285E7E-01AD-4844-90EF-BC163EF880E4}" srcOrd="0" destOrd="0" parTransId="{23FF8880-29EB-4FF2-B3E5-C4D444002278}" sibTransId="{FCF79630-C433-40A8-9446-23440C93E0AF}"/>
    <dgm:cxn modelId="{4A01A530-CD79-4634-92EA-35CB72CE0CE3}" type="presOf" srcId="{A9EBDCCF-BF82-46CE-B9A1-1677F9D841D8}" destId="{8786FD35-C584-4F19-8DD2-BC0C49F0332D}" srcOrd="0" destOrd="0" presId="urn:microsoft.com/office/officeart/2005/8/layout/radial4"/>
    <dgm:cxn modelId="{8A70DD6A-E30F-4CE7-940A-EBA5DC0CE462}" type="presOf" srcId="{23FF8880-29EB-4FF2-B3E5-C4D444002278}" destId="{31F6CCA5-058E-4EE3-871B-A7F06D235EAF}" srcOrd="0" destOrd="0" presId="urn:microsoft.com/office/officeart/2005/8/layout/radial4"/>
    <dgm:cxn modelId="{D3774416-4796-47DA-8E42-B6DB0A46D363}" type="presParOf" srcId="{48A756D8-E0CF-4F84-BB5E-8F89B8EBE760}" destId="{0CB2D78B-F9A0-4BF8-B291-ED9E07BE6DA5}" srcOrd="0" destOrd="0" presId="urn:microsoft.com/office/officeart/2005/8/layout/radial4"/>
    <dgm:cxn modelId="{33060176-506B-46D2-B9CA-6C6D89AC85E6}" type="presParOf" srcId="{48A756D8-E0CF-4F84-BB5E-8F89B8EBE760}" destId="{31F6CCA5-058E-4EE3-871B-A7F06D235EAF}" srcOrd="1" destOrd="0" presId="urn:microsoft.com/office/officeart/2005/8/layout/radial4"/>
    <dgm:cxn modelId="{75E78383-DAE5-4FA9-A4FF-E8E385E3D5A3}" type="presParOf" srcId="{48A756D8-E0CF-4F84-BB5E-8F89B8EBE760}" destId="{9780E90E-0367-4092-8205-9F6DB8E673E5}" srcOrd="2" destOrd="0" presId="urn:microsoft.com/office/officeart/2005/8/layout/radial4"/>
    <dgm:cxn modelId="{EFA1F8ED-6DC8-4558-AA0C-CAD68EF86247}" type="presParOf" srcId="{48A756D8-E0CF-4F84-BB5E-8F89B8EBE760}" destId="{8786FD35-C584-4F19-8DD2-BC0C49F0332D}" srcOrd="3" destOrd="0" presId="urn:microsoft.com/office/officeart/2005/8/layout/radial4"/>
    <dgm:cxn modelId="{69908713-9ABC-4A22-B6CF-67A45690B27F}" type="presParOf" srcId="{48A756D8-E0CF-4F84-BB5E-8F89B8EBE760}" destId="{016DF321-BAC9-460E-8241-1737D2191480}" srcOrd="4" destOrd="0" presId="urn:microsoft.com/office/officeart/2005/8/layout/radial4"/>
    <dgm:cxn modelId="{F759E1F6-C1CA-44EB-A427-AB7DFBC1A2DE}" type="presParOf" srcId="{48A756D8-E0CF-4F84-BB5E-8F89B8EBE760}" destId="{5E2114A5-5EE8-4499-BE29-A42C5E5BCB7A}" srcOrd="5" destOrd="0" presId="urn:microsoft.com/office/officeart/2005/8/layout/radial4"/>
    <dgm:cxn modelId="{BD1C9550-7DCC-4769-B253-A8E70FBEED94}" type="presParOf" srcId="{48A756D8-E0CF-4F84-BB5E-8F89B8EBE760}" destId="{6C95D449-CDD3-44D3-891E-FBFF6AD50B75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D8CFEA-6751-448E-8CFC-ECE8DA1F9558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8C984521-A38E-4B38-BED7-0B54074C4B38}">
      <dgm:prSet phldrT="[Text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CA" dirty="0"/>
            <a:t>Uniform </a:t>
          </a:r>
          <a:r>
            <a:rPr lang="en-CA" i="1" dirty="0"/>
            <a:t>Capital Markets Act </a:t>
          </a:r>
          <a:r>
            <a:rPr lang="en-CA" dirty="0"/>
            <a:t>(CMA)</a:t>
          </a:r>
        </a:p>
      </dgm:t>
    </dgm:pt>
    <dgm:pt modelId="{CC6FB880-F025-47B9-A23B-FFC574E0F598}" type="parTrans" cxnId="{797C8D68-CAEF-4D1B-9DD6-99C6E75B5E24}">
      <dgm:prSet/>
      <dgm:spPr/>
      <dgm:t>
        <a:bodyPr/>
        <a:lstStyle/>
        <a:p>
          <a:endParaRPr lang="en-CA"/>
        </a:p>
      </dgm:t>
    </dgm:pt>
    <dgm:pt modelId="{9C390D7D-1713-4B97-A029-1F4FC621D87D}" type="sibTrans" cxnId="{797C8D68-CAEF-4D1B-9DD6-99C6E75B5E24}">
      <dgm:prSet/>
      <dgm:spPr/>
      <dgm:t>
        <a:bodyPr/>
        <a:lstStyle/>
        <a:p>
          <a:endParaRPr lang="en-CA"/>
        </a:p>
      </dgm:t>
    </dgm:pt>
    <dgm:pt modelId="{4253342A-83C8-4A19-94C8-35DDC49DF948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CA" sz="1600" dirty="0"/>
            <a:t>ON </a:t>
          </a:r>
        </a:p>
      </dgm:t>
    </dgm:pt>
    <dgm:pt modelId="{3D68896C-0C2A-47A0-886B-A1B85F74DA61}" type="parTrans" cxnId="{9497A3EF-FFAB-400F-BCE9-B7CF80505A59}">
      <dgm:prSet/>
      <dgm:spPr/>
      <dgm:t>
        <a:bodyPr/>
        <a:lstStyle/>
        <a:p>
          <a:endParaRPr lang="en-CA"/>
        </a:p>
      </dgm:t>
    </dgm:pt>
    <dgm:pt modelId="{3F3C4B41-C5C2-4EE3-95D6-789D0D522F6D}" type="sibTrans" cxnId="{9497A3EF-FFAB-400F-BCE9-B7CF80505A59}">
      <dgm:prSet/>
      <dgm:spPr/>
      <dgm:t>
        <a:bodyPr/>
        <a:lstStyle/>
        <a:p>
          <a:endParaRPr lang="en-CA"/>
        </a:p>
      </dgm:t>
    </dgm:pt>
    <dgm:pt modelId="{F12083DF-5CBF-4FA4-90EE-47D4EE19274C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CA" sz="1600" dirty="0"/>
            <a:t>NB </a:t>
          </a:r>
        </a:p>
      </dgm:t>
    </dgm:pt>
    <dgm:pt modelId="{3EDF6069-D06F-442D-A9ED-0FA777856852}" type="parTrans" cxnId="{6C01C4BF-2F15-4793-9536-B5D29304D5E7}">
      <dgm:prSet/>
      <dgm:spPr/>
      <dgm:t>
        <a:bodyPr/>
        <a:lstStyle/>
        <a:p>
          <a:endParaRPr lang="en-CA"/>
        </a:p>
      </dgm:t>
    </dgm:pt>
    <dgm:pt modelId="{9F4217DA-63EA-4B38-8AF1-14EFF747B822}" type="sibTrans" cxnId="{6C01C4BF-2F15-4793-9536-B5D29304D5E7}">
      <dgm:prSet/>
      <dgm:spPr/>
      <dgm:t>
        <a:bodyPr/>
        <a:lstStyle/>
        <a:p>
          <a:endParaRPr lang="en-CA"/>
        </a:p>
      </dgm:t>
    </dgm:pt>
    <dgm:pt modelId="{5C107562-2E79-4407-8D24-A0F3B63AE369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/>
            <a:t>PE</a:t>
          </a:r>
          <a:r>
            <a:rPr lang="en-US" sz="2300" dirty="0"/>
            <a:t> </a:t>
          </a:r>
          <a:endParaRPr lang="en-CA" sz="2300" dirty="0"/>
        </a:p>
      </dgm:t>
    </dgm:pt>
    <dgm:pt modelId="{757FD5AC-C5CF-4AC8-A6DF-C882B884A956}" type="parTrans" cxnId="{BD166484-6263-43E5-B1C3-33D980249127}">
      <dgm:prSet/>
      <dgm:spPr/>
      <dgm:t>
        <a:bodyPr/>
        <a:lstStyle/>
        <a:p>
          <a:endParaRPr lang="en-CA"/>
        </a:p>
      </dgm:t>
    </dgm:pt>
    <dgm:pt modelId="{21CD197F-9A46-467D-AA53-887041042F8A}" type="sibTrans" cxnId="{BD166484-6263-43E5-B1C3-33D980249127}">
      <dgm:prSet/>
      <dgm:spPr/>
      <dgm:t>
        <a:bodyPr/>
        <a:lstStyle/>
        <a:p>
          <a:endParaRPr lang="en-CA"/>
        </a:p>
      </dgm:t>
    </dgm:pt>
    <dgm:pt modelId="{95EF96F6-B147-4A90-9936-339DB8D8E56A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CA" sz="1600" dirty="0"/>
            <a:t>SK </a:t>
          </a:r>
        </a:p>
      </dgm:t>
    </dgm:pt>
    <dgm:pt modelId="{50224BDD-4275-4C1B-BE46-64DADF46AF3B}" type="parTrans" cxnId="{9628CD23-F939-435E-8F60-54CE5147FB8E}">
      <dgm:prSet/>
      <dgm:spPr/>
      <dgm:t>
        <a:bodyPr/>
        <a:lstStyle/>
        <a:p>
          <a:endParaRPr lang="en-CA"/>
        </a:p>
      </dgm:t>
    </dgm:pt>
    <dgm:pt modelId="{6D778516-CAF3-4E32-B6E4-8399F0A31964}" type="sibTrans" cxnId="{9628CD23-F939-435E-8F60-54CE5147FB8E}">
      <dgm:prSet/>
      <dgm:spPr/>
      <dgm:t>
        <a:bodyPr/>
        <a:lstStyle/>
        <a:p>
          <a:endParaRPr lang="en-CA"/>
        </a:p>
      </dgm:t>
    </dgm:pt>
    <dgm:pt modelId="{9B080E08-D68C-4EC7-9965-692442380BDA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/>
            <a:t>YK</a:t>
          </a:r>
          <a:r>
            <a:rPr lang="en-US" sz="2600" dirty="0"/>
            <a:t> </a:t>
          </a:r>
          <a:endParaRPr lang="en-CA" sz="2600" dirty="0"/>
        </a:p>
      </dgm:t>
    </dgm:pt>
    <dgm:pt modelId="{67778DD1-2ACB-4C51-B8F0-4AAB6794E368}" type="parTrans" cxnId="{C3AD7099-209F-4257-B4BE-792C14AD9A69}">
      <dgm:prSet/>
      <dgm:spPr/>
      <dgm:t>
        <a:bodyPr/>
        <a:lstStyle/>
        <a:p>
          <a:endParaRPr lang="en-US"/>
        </a:p>
      </dgm:t>
    </dgm:pt>
    <dgm:pt modelId="{424C3E2D-13C2-4040-B679-73907AE09BC7}" type="sibTrans" cxnId="{C3AD7099-209F-4257-B4BE-792C14AD9A69}">
      <dgm:prSet/>
      <dgm:spPr/>
      <dgm:t>
        <a:bodyPr/>
        <a:lstStyle/>
        <a:p>
          <a:endParaRPr lang="en-US"/>
        </a:p>
      </dgm:t>
    </dgm:pt>
    <dgm:pt modelId="{E2851C62-DC77-4EB8-A528-7A3F2B150B23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CA" sz="1600" dirty="0"/>
            <a:t>BC</a:t>
          </a:r>
          <a:endParaRPr lang="en-CA" sz="2800" dirty="0"/>
        </a:p>
      </dgm:t>
    </dgm:pt>
    <dgm:pt modelId="{49BB0F4A-2F9C-45DA-A07B-1088BB069BBA}" type="sibTrans" cxnId="{F39A9E05-94DA-43C2-84B5-AFECCC705E24}">
      <dgm:prSet/>
      <dgm:spPr/>
      <dgm:t>
        <a:bodyPr/>
        <a:lstStyle/>
        <a:p>
          <a:endParaRPr lang="en-CA"/>
        </a:p>
      </dgm:t>
    </dgm:pt>
    <dgm:pt modelId="{C27EAA1C-C465-46AB-8921-8AA03C7B2608}" type="parTrans" cxnId="{F39A9E05-94DA-43C2-84B5-AFECCC705E24}">
      <dgm:prSet/>
      <dgm:spPr/>
      <dgm:t>
        <a:bodyPr/>
        <a:lstStyle/>
        <a:p>
          <a:endParaRPr lang="en-CA"/>
        </a:p>
      </dgm:t>
    </dgm:pt>
    <dgm:pt modelId="{7C781A4E-1384-4526-829A-81DF29F314A8}" type="pres">
      <dgm:prSet presAssocID="{43D8CFEA-6751-448E-8CFC-ECE8DA1F955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C923B6F-EFFD-4495-9151-FBB0FD8C425B}" type="pres">
      <dgm:prSet presAssocID="{8C984521-A38E-4B38-BED7-0B54074C4B38}" presName="vertOne" presStyleCnt="0"/>
      <dgm:spPr/>
    </dgm:pt>
    <dgm:pt modelId="{07ADD6EA-A964-4F9E-BC01-D019165F37A7}" type="pres">
      <dgm:prSet presAssocID="{8C984521-A38E-4B38-BED7-0B54074C4B38}" presName="txOne" presStyleLbl="node0" presStyleIdx="0" presStyleCnt="1">
        <dgm:presLayoutVars>
          <dgm:chPref val="3"/>
        </dgm:presLayoutVars>
      </dgm:prSet>
      <dgm:spPr/>
    </dgm:pt>
    <dgm:pt modelId="{34F1B437-65CE-4D4D-909C-3F15F02F8B45}" type="pres">
      <dgm:prSet presAssocID="{8C984521-A38E-4B38-BED7-0B54074C4B38}" presName="parTransOne" presStyleCnt="0"/>
      <dgm:spPr/>
    </dgm:pt>
    <dgm:pt modelId="{48EBCDCE-358D-449D-9E65-7C764DCC5609}" type="pres">
      <dgm:prSet presAssocID="{8C984521-A38E-4B38-BED7-0B54074C4B38}" presName="horzOne" presStyleCnt="0"/>
      <dgm:spPr/>
    </dgm:pt>
    <dgm:pt modelId="{A2C3F32D-2E79-4170-99BC-9451108D3AF0}" type="pres">
      <dgm:prSet presAssocID="{E2851C62-DC77-4EB8-A528-7A3F2B150B23}" presName="vertTwo" presStyleCnt="0"/>
      <dgm:spPr/>
    </dgm:pt>
    <dgm:pt modelId="{09DE437A-8E9B-45E0-9ECA-32F869C7F25A}" type="pres">
      <dgm:prSet presAssocID="{E2851C62-DC77-4EB8-A528-7A3F2B150B23}" presName="txTwo" presStyleLbl="node2" presStyleIdx="0" presStyleCnt="6" custLinFactNeighborX="914" custLinFactNeighborY="-7444">
        <dgm:presLayoutVars>
          <dgm:chPref val="3"/>
        </dgm:presLayoutVars>
      </dgm:prSet>
      <dgm:spPr/>
    </dgm:pt>
    <dgm:pt modelId="{F7AA2CC0-0355-46B2-9F08-6211075B7CAC}" type="pres">
      <dgm:prSet presAssocID="{E2851C62-DC77-4EB8-A528-7A3F2B150B23}" presName="horzTwo" presStyleCnt="0"/>
      <dgm:spPr/>
    </dgm:pt>
    <dgm:pt modelId="{CA409C54-6B32-4255-B69F-679A2D9ECDC5}" type="pres">
      <dgm:prSet presAssocID="{49BB0F4A-2F9C-45DA-A07B-1088BB069BBA}" presName="sibSpaceTwo" presStyleCnt="0"/>
      <dgm:spPr/>
    </dgm:pt>
    <dgm:pt modelId="{A2C0E20A-F990-4F39-8878-5EA1A11BAF99}" type="pres">
      <dgm:prSet presAssocID="{95EF96F6-B147-4A90-9936-339DB8D8E56A}" presName="vertTwo" presStyleCnt="0"/>
      <dgm:spPr/>
    </dgm:pt>
    <dgm:pt modelId="{7C2D4E65-93B0-4529-9908-821923E77380}" type="pres">
      <dgm:prSet presAssocID="{95EF96F6-B147-4A90-9936-339DB8D8E56A}" presName="txTwo" presStyleLbl="node2" presStyleIdx="1" presStyleCnt="6" custLinFactNeighborX="914" custLinFactNeighborY="-7444">
        <dgm:presLayoutVars>
          <dgm:chPref val="3"/>
        </dgm:presLayoutVars>
      </dgm:prSet>
      <dgm:spPr/>
    </dgm:pt>
    <dgm:pt modelId="{CCCEE24A-7CC3-41D0-8E40-0E648A35C9B6}" type="pres">
      <dgm:prSet presAssocID="{95EF96F6-B147-4A90-9936-339DB8D8E56A}" presName="horzTwo" presStyleCnt="0"/>
      <dgm:spPr/>
    </dgm:pt>
    <dgm:pt modelId="{AA8522D7-B1B4-47AE-A7AD-4B9B8FC68193}" type="pres">
      <dgm:prSet presAssocID="{6D778516-CAF3-4E32-B6E4-8399F0A31964}" presName="sibSpaceTwo" presStyleCnt="0"/>
      <dgm:spPr/>
    </dgm:pt>
    <dgm:pt modelId="{EC3296F3-E71C-4F18-894B-8041CE829B7F}" type="pres">
      <dgm:prSet presAssocID="{4253342A-83C8-4A19-94C8-35DDC49DF948}" presName="vertTwo" presStyleCnt="0"/>
      <dgm:spPr/>
    </dgm:pt>
    <dgm:pt modelId="{B87AAD3D-C419-4517-95B5-F420BAA3909E}" type="pres">
      <dgm:prSet presAssocID="{4253342A-83C8-4A19-94C8-35DDC49DF948}" presName="txTwo" presStyleLbl="node2" presStyleIdx="2" presStyleCnt="6" custLinFactNeighborX="-2153" custLinFactNeighborY="-7444">
        <dgm:presLayoutVars>
          <dgm:chPref val="3"/>
        </dgm:presLayoutVars>
      </dgm:prSet>
      <dgm:spPr/>
    </dgm:pt>
    <dgm:pt modelId="{C31FBCC4-A21D-4100-A2E6-1A10086E3CEA}" type="pres">
      <dgm:prSet presAssocID="{4253342A-83C8-4A19-94C8-35DDC49DF948}" presName="horzTwo" presStyleCnt="0"/>
      <dgm:spPr/>
    </dgm:pt>
    <dgm:pt modelId="{2B9533EE-218E-47BC-BEE8-64CA7FD4732D}" type="pres">
      <dgm:prSet presAssocID="{3F3C4B41-C5C2-4EE3-95D6-789D0D522F6D}" presName="sibSpaceTwo" presStyleCnt="0"/>
      <dgm:spPr/>
    </dgm:pt>
    <dgm:pt modelId="{F00B8A28-389E-480C-8088-DF130B7CA43F}" type="pres">
      <dgm:prSet presAssocID="{F12083DF-5CBF-4FA4-90EE-47D4EE19274C}" presName="vertTwo" presStyleCnt="0"/>
      <dgm:spPr/>
    </dgm:pt>
    <dgm:pt modelId="{B3576862-1489-4781-A94D-BEFEEBF83C9F}" type="pres">
      <dgm:prSet presAssocID="{F12083DF-5CBF-4FA4-90EE-47D4EE19274C}" presName="txTwo" presStyleLbl="node2" presStyleIdx="3" presStyleCnt="6" custLinFactNeighborX="-3708" custLinFactNeighborY="-7444">
        <dgm:presLayoutVars>
          <dgm:chPref val="3"/>
        </dgm:presLayoutVars>
      </dgm:prSet>
      <dgm:spPr/>
    </dgm:pt>
    <dgm:pt modelId="{8572C849-3FCF-4E5F-972A-995C46A711AF}" type="pres">
      <dgm:prSet presAssocID="{F12083DF-5CBF-4FA4-90EE-47D4EE19274C}" presName="horzTwo" presStyleCnt="0"/>
      <dgm:spPr/>
    </dgm:pt>
    <dgm:pt modelId="{994D26EF-03DE-4DEC-9D54-F7EA1087DDFE}" type="pres">
      <dgm:prSet presAssocID="{9F4217DA-63EA-4B38-8AF1-14EFF747B822}" presName="sibSpaceTwo" presStyleCnt="0"/>
      <dgm:spPr/>
    </dgm:pt>
    <dgm:pt modelId="{35EAC76F-4358-4B44-AADF-592DB703CE32}" type="pres">
      <dgm:prSet presAssocID="{5C107562-2E79-4407-8D24-A0F3B63AE369}" presName="vertTwo" presStyleCnt="0"/>
      <dgm:spPr/>
    </dgm:pt>
    <dgm:pt modelId="{E8468ABC-0DD7-44CB-97A3-522CCF278710}" type="pres">
      <dgm:prSet presAssocID="{5C107562-2E79-4407-8D24-A0F3B63AE369}" presName="txTwo" presStyleLbl="node2" presStyleIdx="4" presStyleCnt="6" custLinFactNeighborX="-2598" custLinFactNeighborY="-7444">
        <dgm:presLayoutVars>
          <dgm:chPref val="3"/>
        </dgm:presLayoutVars>
      </dgm:prSet>
      <dgm:spPr/>
    </dgm:pt>
    <dgm:pt modelId="{7FC1F90F-BF83-48EC-850E-A46F6B8129A7}" type="pres">
      <dgm:prSet presAssocID="{5C107562-2E79-4407-8D24-A0F3B63AE369}" presName="horzTwo" presStyleCnt="0"/>
      <dgm:spPr/>
    </dgm:pt>
    <dgm:pt modelId="{BF532898-D610-442E-B3DA-D596B0133D2A}" type="pres">
      <dgm:prSet presAssocID="{21CD197F-9A46-467D-AA53-887041042F8A}" presName="sibSpaceTwo" presStyleCnt="0"/>
      <dgm:spPr/>
    </dgm:pt>
    <dgm:pt modelId="{B949810E-72F7-4723-89D6-69E65921DAB3}" type="pres">
      <dgm:prSet presAssocID="{9B080E08-D68C-4EC7-9965-692442380BDA}" presName="vertTwo" presStyleCnt="0"/>
      <dgm:spPr/>
    </dgm:pt>
    <dgm:pt modelId="{BFBA8748-7997-4062-8703-F1D3055D7141}" type="pres">
      <dgm:prSet presAssocID="{9B080E08-D68C-4EC7-9965-692442380BDA}" presName="txTwo" presStyleLbl="node2" presStyleIdx="5" presStyleCnt="6" custLinFactNeighborX="-2598" custLinFactNeighborY="-7444">
        <dgm:presLayoutVars>
          <dgm:chPref val="3"/>
        </dgm:presLayoutVars>
      </dgm:prSet>
      <dgm:spPr/>
    </dgm:pt>
    <dgm:pt modelId="{8417AC12-25B7-454D-85CB-6BFD6D6196FA}" type="pres">
      <dgm:prSet presAssocID="{9B080E08-D68C-4EC7-9965-692442380BDA}" presName="horzTwo" presStyleCnt="0"/>
      <dgm:spPr/>
    </dgm:pt>
  </dgm:ptLst>
  <dgm:cxnLst>
    <dgm:cxn modelId="{97959598-6042-4F3E-8190-263EC2059CB5}" type="presOf" srcId="{F12083DF-5CBF-4FA4-90EE-47D4EE19274C}" destId="{B3576862-1489-4781-A94D-BEFEEBF83C9F}" srcOrd="0" destOrd="0" presId="urn:microsoft.com/office/officeart/2005/8/layout/hierarchy4"/>
    <dgm:cxn modelId="{639D811E-28A7-462B-AFA3-46D6A127D70C}" type="presOf" srcId="{5C107562-2E79-4407-8D24-A0F3B63AE369}" destId="{E8468ABC-0DD7-44CB-97A3-522CCF278710}" srcOrd="0" destOrd="0" presId="urn:microsoft.com/office/officeart/2005/8/layout/hierarchy4"/>
    <dgm:cxn modelId="{932B9DEB-E113-4800-B30F-B1AEFAF61ED2}" type="presOf" srcId="{E2851C62-DC77-4EB8-A528-7A3F2B150B23}" destId="{09DE437A-8E9B-45E0-9ECA-32F869C7F25A}" srcOrd="0" destOrd="0" presId="urn:microsoft.com/office/officeart/2005/8/layout/hierarchy4"/>
    <dgm:cxn modelId="{9497A3EF-FFAB-400F-BCE9-B7CF80505A59}" srcId="{8C984521-A38E-4B38-BED7-0B54074C4B38}" destId="{4253342A-83C8-4A19-94C8-35DDC49DF948}" srcOrd="2" destOrd="0" parTransId="{3D68896C-0C2A-47A0-886B-A1B85F74DA61}" sibTransId="{3F3C4B41-C5C2-4EE3-95D6-789D0D522F6D}"/>
    <dgm:cxn modelId="{C3AD7099-209F-4257-B4BE-792C14AD9A69}" srcId="{8C984521-A38E-4B38-BED7-0B54074C4B38}" destId="{9B080E08-D68C-4EC7-9965-692442380BDA}" srcOrd="5" destOrd="0" parTransId="{67778DD1-2ACB-4C51-B8F0-4AAB6794E368}" sibTransId="{424C3E2D-13C2-4040-B679-73907AE09BC7}"/>
    <dgm:cxn modelId="{6C01C4BF-2F15-4793-9536-B5D29304D5E7}" srcId="{8C984521-A38E-4B38-BED7-0B54074C4B38}" destId="{F12083DF-5CBF-4FA4-90EE-47D4EE19274C}" srcOrd="3" destOrd="0" parTransId="{3EDF6069-D06F-442D-A9ED-0FA777856852}" sibTransId="{9F4217DA-63EA-4B38-8AF1-14EFF747B822}"/>
    <dgm:cxn modelId="{AF8C90BC-D8E6-4DD5-A868-651DE15E8749}" type="presOf" srcId="{9B080E08-D68C-4EC7-9965-692442380BDA}" destId="{BFBA8748-7997-4062-8703-F1D3055D7141}" srcOrd="0" destOrd="0" presId="urn:microsoft.com/office/officeart/2005/8/layout/hierarchy4"/>
    <dgm:cxn modelId="{BD166484-6263-43E5-B1C3-33D980249127}" srcId="{8C984521-A38E-4B38-BED7-0B54074C4B38}" destId="{5C107562-2E79-4407-8D24-A0F3B63AE369}" srcOrd="4" destOrd="0" parTransId="{757FD5AC-C5CF-4AC8-A6DF-C882B884A956}" sibTransId="{21CD197F-9A46-467D-AA53-887041042F8A}"/>
    <dgm:cxn modelId="{A974B28D-6C1B-4D01-90F6-BE2D4D935CA6}" type="presOf" srcId="{8C984521-A38E-4B38-BED7-0B54074C4B38}" destId="{07ADD6EA-A964-4F9E-BC01-D019165F37A7}" srcOrd="0" destOrd="0" presId="urn:microsoft.com/office/officeart/2005/8/layout/hierarchy4"/>
    <dgm:cxn modelId="{F39A9E05-94DA-43C2-84B5-AFECCC705E24}" srcId="{8C984521-A38E-4B38-BED7-0B54074C4B38}" destId="{E2851C62-DC77-4EB8-A528-7A3F2B150B23}" srcOrd="0" destOrd="0" parTransId="{C27EAA1C-C465-46AB-8921-8AA03C7B2608}" sibTransId="{49BB0F4A-2F9C-45DA-A07B-1088BB069BBA}"/>
    <dgm:cxn modelId="{0815F471-0FC9-4E1B-B158-DB920D782A78}" type="presOf" srcId="{4253342A-83C8-4A19-94C8-35DDC49DF948}" destId="{B87AAD3D-C419-4517-95B5-F420BAA3909E}" srcOrd="0" destOrd="0" presId="urn:microsoft.com/office/officeart/2005/8/layout/hierarchy4"/>
    <dgm:cxn modelId="{643B55E3-A432-46D2-9C3A-29E04F96B4E4}" type="presOf" srcId="{95EF96F6-B147-4A90-9936-339DB8D8E56A}" destId="{7C2D4E65-93B0-4529-9908-821923E77380}" srcOrd="0" destOrd="0" presId="urn:microsoft.com/office/officeart/2005/8/layout/hierarchy4"/>
    <dgm:cxn modelId="{9628CD23-F939-435E-8F60-54CE5147FB8E}" srcId="{8C984521-A38E-4B38-BED7-0B54074C4B38}" destId="{95EF96F6-B147-4A90-9936-339DB8D8E56A}" srcOrd="1" destOrd="0" parTransId="{50224BDD-4275-4C1B-BE46-64DADF46AF3B}" sibTransId="{6D778516-CAF3-4E32-B6E4-8399F0A31964}"/>
    <dgm:cxn modelId="{0F5A843E-D6A1-44AB-96D0-AA3A9792D1DF}" type="presOf" srcId="{43D8CFEA-6751-448E-8CFC-ECE8DA1F9558}" destId="{7C781A4E-1384-4526-829A-81DF29F314A8}" srcOrd="0" destOrd="0" presId="urn:microsoft.com/office/officeart/2005/8/layout/hierarchy4"/>
    <dgm:cxn modelId="{797C8D68-CAEF-4D1B-9DD6-99C6E75B5E24}" srcId="{43D8CFEA-6751-448E-8CFC-ECE8DA1F9558}" destId="{8C984521-A38E-4B38-BED7-0B54074C4B38}" srcOrd="0" destOrd="0" parTransId="{CC6FB880-F025-47B9-A23B-FFC574E0F598}" sibTransId="{9C390D7D-1713-4B97-A029-1F4FC621D87D}"/>
    <dgm:cxn modelId="{8D4019A5-F8CA-4127-B26E-3073FDF3C4FC}" type="presParOf" srcId="{7C781A4E-1384-4526-829A-81DF29F314A8}" destId="{9C923B6F-EFFD-4495-9151-FBB0FD8C425B}" srcOrd="0" destOrd="0" presId="urn:microsoft.com/office/officeart/2005/8/layout/hierarchy4"/>
    <dgm:cxn modelId="{62F83D99-758F-47B8-A71E-5E3160336F99}" type="presParOf" srcId="{9C923B6F-EFFD-4495-9151-FBB0FD8C425B}" destId="{07ADD6EA-A964-4F9E-BC01-D019165F37A7}" srcOrd="0" destOrd="0" presId="urn:microsoft.com/office/officeart/2005/8/layout/hierarchy4"/>
    <dgm:cxn modelId="{4D3670F9-FFAF-4915-AC76-14428E4962DF}" type="presParOf" srcId="{9C923B6F-EFFD-4495-9151-FBB0FD8C425B}" destId="{34F1B437-65CE-4D4D-909C-3F15F02F8B45}" srcOrd="1" destOrd="0" presId="urn:microsoft.com/office/officeart/2005/8/layout/hierarchy4"/>
    <dgm:cxn modelId="{6DF7EFBD-BC03-4707-9A59-266C6D019E69}" type="presParOf" srcId="{9C923B6F-EFFD-4495-9151-FBB0FD8C425B}" destId="{48EBCDCE-358D-449D-9E65-7C764DCC5609}" srcOrd="2" destOrd="0" presId="urn:microsoft.com/office/officeart/2005/8/layout/hierarchy4"/>
    <dgm:cxn modelId="{78E17CA6-B542-45FD-8F18-51469BA43FCF}" type="presParOf" srcId="{48EBCDCE-358D-449D-9E65-7C764DCC5609}" destId="{A2C3F32D-2E79-4170-99BC-9451108D3AF0}" srcOrd="0" destOrd="0" presId="urn:microsoft.com/office/officeart/2005/8/layout/hierarchy4"/>
    <dgm:cxn modelId="{452EB1D0-42F7-4085-AA20-7855C053DD2D}" type="presParOf" srcId="{A2C3F32D-2E79-4170-99BC-9451108D3AF0}" destId="{09DE437A-8E9B-45E0-9ECA-32F869C7F25A}" srcOrd="0" destOrd="0" presId="urn:microsoft.com/office/officeart/2005/8/layout/hierarchy4"/>
    <dgm:cxn modelId="{AC279B27-FDA8-4284-AAD6-451B51185F78}" type="presParOf" srcId="{A2C3F32D-2E79-4170-99BC-9451108D3AF0}" destId="{F7AA2CC0-0355-46B2-9F08-6211075B7CAC}" srcOrd="1" destOrd="0" presId="urn:microsoft.com/office/officeart/2005/8/layout/hierarchy4"/>
    <dgm:cxn modelId="{10A73CDD-E033-4FBA-9175-77CCF31D623D}" type="presParOf" srcId="{48EBCDCE-358D-449D-9E65-7C764DCC5609}" destId="{CA409C54-6B32-4255-B69F-679A2D9ECDC5}" srcOrd="1" destOrd="0" presId="urn:microsoft.com/office/officeart/2005/8/layout/hierarchy4"/>
    <dgm:cxn modelId="{18803732-4FA4-4AAF-AF4D-44280DCD8E48}" type="presParOf" srcId="{48EBCDCE-358D-449D-9E65-7C764DCC5609}" destId="{A2C0E20A-F990-4F39-8878-5EA1A11BAF99}" srcOrd="2" destOrd="0" presId="urn:microsoft.com/office/officeart/2005/8/layout/hierarchy4"/>
    <dgm:cxn modelId="{32C4BA77-7725-4365-A15D-C737D1459EF0}" type="presParOf" srcId="{A2C0E20A-F990-4F39-8878-5EA1A11BAF99}" destId="{7C2D4E65-93B0-4529-9908-821923E77380}" srcOrd="0" destOrd="0" presId="urn:microsoft.com/office/officeart/2005/8/layout/hierarchy4"/>
    <dgm:cxn modelId="{05C6BF09-1DC2-4063-B31F-38586EA9EDC8}" type="presParOf" srcId="{A2C0E20A-F990-4F39-8878-5EA1A11BAF99}" destId="{CCCEE24A-7CC3-41D0-8E40-0E648A35C9B6}" srcOrd="1" destOrd="0" presId="urn:microsoft.com/office/officeart/2005/8/layout/hierarchy4"/>
    <dgm:cxn modelId="{84E7C428-8384-4611-AA5B-2CBD3F126BCB}" type="presParOf" srcId="{48EBCDCE-358D-449D-9E65-7C764DCC5609}" destId="{AA8522D7-B1B4-47AE-A7AD-4B9B8FC68193}" srcOrd="3" destOrd="0" presId="urn:microsoft.com/office/officeart/2005/8/layout/hierarchy4"/>
    <dgm:cxn modelId="{E6A1B446-575D-415B-A4B5-39D98B039B77}" type="presParOf" srcId="{48EBCDCE-358D-449D-9E65-7C764DCC5609}" destId="{EC3296F3-E71C-4F18-894B-8041CE829B7F}" srcOrd="4" destOrd="0" presId="urn:microsoft.com/office/officeart/2005/8/layout/hierarchy4"/>
    <dgm:cxn modelId="{1B55F008-A5DD-4D75-B026-269E0DE8EED5}" type="presParOf" srcId="{EC3296F3-E71C-4F18-894B-8041CE829B7F}" destId="{B87AAD3D-C419-4517-95B5-F420BAA3909E}" srcOrd="0" destOrd="0" presId="urn:microsoft.com/office/officeart/2005/8/layout/hierarchy4"/>
    <dgm:cxn modelId="{CD015726-9AAE-4C97-8661-96EEFB6CEBFE}" type="presParOf" srcId="{EC3296F3-E71C-4F18-894B-8041CE829B7F}" destId="{C31FBCC4-A21D-4100-A2E6-1A10086E3CEA}" srcOrd="1" destOrd="0" presId="urn:microsoft.com/office/officeart/2005/8/layout/hierarchy4"/>
    <dgm:cxn modelId="{CA744305-D14E-419E-BC5E-C002D5B41043}" type="presParOf" srcId="{48EBCDCE-358D-449D-9E65-7C764DCC5609}" destId="{2B9533EE-218E-47BC-BEE8-64CA7FD4732D}" srcOrd="5" destOrd="0" presId="urn:microsoft.com/office/officeart/2005/8/layout/hierarchy4"/>
    <dgm:cxn modelId="{ABCC26DF-FDEE-46FE-A21D-983DF5045A81}" type="presParOf" srcId="{48EBCDCE-358D-449D-9E65-7C764DCC5609}" destId="{F00B8A28-389E-480C-8088-DF130B7CA43F}" srcOrd="6" destOrd="0" presId="urn:microsoft.com/office/officeart/2005/8/layout/hierarchy4"/>
    <dgm:cxn modelId="{A72CDA40-B6DC-4445-944B-DD87A1960EB8}" type="presParOf" srcId="{F00B8A28-389E-480C-8088-DF130B7CA43F}" destId="{B3576862-1489-4781-A94D-BEFEEBF83C9F}" srcOrd="0" destOrd="0" presId="urn:microsoft.com/office/officeart/2005/8/layout/hierarchy4"/>
    <dgm:cxn modelId="{3D848494-C949-461C-96F2-9ACAA7241374}" type="presParOf" srcId="{F00B8A28-389E-480C-8088-DF130B7CA43F}" destId="{8572C849-3FCF-4E5F-972A-995C46A711AF}" srcOrd="1" destOrd="0" presId="urn:microsoft.com/office/officeart/2005/8/layout/hierarchy4"/>
    <dgm:cxn modelId="{EDADE108-99AF-4B9C-BCED-1654B3C1A6B5}" type="presParOf" srcId="{48EBCDCE-358D-449D-9E65-7C764DCC5609}" destId="{994D26EF-03DE-4DEC-9D54-F7EA1087DDFE}" srcOrd="7" destOrd="0" presId="urn:microsoft.com/office/officeart/2005/8/layout/hierarchy4"/>
    <dgm:cxn modelId="{F0E8167C-D608-4BA9-BE96-176E461D61AC}" type="presParOf" srcId="{48EBCDCE-358D-449D-9E65-7C764DCC5609}" destId="{35EAC76F-4358-4B44-AADF-592DB703CE32}" srcOrd="8" destOrd="0" presId="urn:microsoft.com/office/officeart/2005/8/layout/hierarchy4"/>
    <dgm:cxn modelId="{98173601-F411-4E84-8598-78E74FC96AD5}" type="presParOf" srcId="{35EAC76F-4358-4B44-AADF-592DB703CE32}" destId="{E8468ABC-0DD7-44CB-97A3-522CCF278710}" srcOrd="0" destOrd="0" presId="urn:microsoft.com/office/officeart/2005/8/layout/hierarchy4"/>
    <dgm:cxn modelId="{E9B41568-063C-40F0-A8BB-7DA170A8F014}" type="presParOf" srcId="{35EAC76F-4358-4B44-AADF-592DB703CE32}" destId="{7FC1F90F-BF83-48EC-850E-A46F6B8129A7}" srcOrd="1" destOrd="0" presId="urn:microsoft.com/office/officeart/2005/8/layout/hierarchy4"/>
    <dgm:cxn modelId="{359FB649-2ACA-4EA8-8E18-B39D1080D675}" type="presParOf" srcId="{48EBCDCE-358D-449D-9E65-7C764DCC5609}" destId="{BF532898-D610-442E-B3DA-D596B0133D2A}" srcOrd="9" destOrd="0" presId="urn:microsoft.com/office/officeart/2005/8/layout/hierarchy4"/>
    <dgm:cxn modelId="{149BAF87-8952-4D5F-B18E-2D04621FADD1}" type="presParOf" srcId="{48EBCDCE-358D-449D-9E65-7C764DCC5609}" destId="{B949810E-72F7-4723-89D6-69E65921DAB3}" srcOrd="10" destOrd="0" presId="urn:microsoft.com/office/officeart/2005/8/layout/hierarchy4"/>
    <dgm:cxn modelId="{A883D73A-8B6A-47CA-8518-259CA2368EC8}" type="presParOf" srcId="{B949810E-72F7-4723-89D6-69E65921DAB3}" destId="{BFBA8748-7997-4062-8703-F1D3055D7141}" srcOrd="0" destOrd="0" presId="urn:microsoft.com/office/officeart/2005/8/layout/hierarchy4"/>
    <dgm:cxn modelId="{9ADF174D-ACA9-41CE-B5F2-4162E60F667C}" type="presParOf" srcId="{B949810E-72F7-4723-89D6-69E65921DAB3}" destId="{8417AC12-25B7-454D-85CB-6BFD6D6196F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535A54-83F5-4FAB-B026-356CBF6BD7D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5267B31D-DE05-4C4F-915A-F301E8FBF82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dirty="0"/>
            <a:t>2018 June — Legislation enacted in all jurisdictions </a:t>
          </a:r>
          <a:endParaRPr lang="en-CA" sz="2000" dirty="0">
            <a:solidFill>
              <a:srgbClr val="FFFFFF"/>
            </a:solidFill>
            <a:latin typeface="+mn-lt"/>
            <a:ea typeface="+mn-ea"/>
            <a:cs typeface="+mn-cs"/>
          </a:endParaRPr>
        </a:p>
      </dgm:t>
    </dgm:pt>
    <dgm:pt modelId="{F8051393-B2F4-457F-8554-FAC4EE8C1369}" type="parTrans" cxnId="{EF0162B7-6C5C-42E8-BC5A-452EB886D377}">
      <dgm:prSet/>
      <dgm:spPr/>
      <dgm:t>
        <a:bodyPr/>
        <a:lstStyle/>
        <a:p>
          <a:endParaRPr lang="en-CA"/>
        </a:p>
      </dgm:t>
    </dgm:pt>
    <dgm:pt modelId="{248E363F-ED63-4EAF-A8F7-25F74D381900}" type="sibTrans" cxnId="{EF0162B7-6C5C-42E8-BC5A-452EB886D377}">
      <dgm:prSet/>
      <dgm:spPr>
        <a:xfrm>
          <a:off x="5148932" y="1906267"/>
          <a:ext cx="645911" cy="645911"/>
        </a:xfrm>
        <a:solidFill>
          <a:schemeClr val="tx1">
            <a:lumMod val="75000"/>
            <a:lumOff val="25000"/>
            <a:alpha val="90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gm:spPr>
      <dgm:t>
        <a:bodyPr/>
        <a:lstStyle/>
        <a:p>
          <a:endParaRPr lang="en-CA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+mn-lt"/>
            <a:ea typeface="+mn-ea"/>
            <a:cs typeface="+mn-cs"/>
          </a:endParaRPr>
        </a:p>
      </dgm:t>
    </dgm:pt>
    <dgm:pt modelId="{8BEF9542-7196-406A-95B7-0EA64B1060C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dirty="0"/>
            <a:t>2017 — Legislative and integration work to proceed</a:t>
          </a:r>
          <a:endParaRPr lang="en-CA" sz="2000" dirty="0"/>
        </a:p>
      </dgm:t>
    </dgm:pt>
    <dgm:pt modelId="{DC02916F-E764-4943-BD0A-828B8583032A}" type="parTrans" cxnId="{94DC4008-6DCF-4035-A729-87550C3AD49D}">
      <dgm:prSet/>
      <dgm:spPr/>
      <dgm:t>
        <a:bodyPr/>
        <a:lstStyle/>
        <a:p>
          <a:endParaRPr lang="en-CA"/>
        </a:p>
      </dgm:t>
    </dgm:pt>
    <dgm:pt modelId="{31C3537D-948B-4FCB-B790-E4E7695D0BA4}" type="sibTrans" cxnId="{94DC4008-6DCF-4035-A729-87550C3AD49D}">
      <dgm:prSet/>
      <dgm:spPr>
        <a:solidFill>
          <a:schemeClr val="tx2">
            <a:alpha val="90000"/>
          </a:schemeClr>
        </a:solidFill>
        <a:ln w="19050">
          <a:solidFill>
            <a:schemeClr val="bg1">
              <a:lumMod val="85000"/>
            </a:schemeClr>
          </a:solidFill>
        </a:ln>
        <a:effectLst/>
      </dgm:spPr>
      <dgm:t>
        <a:bodyPr/>
        <a:lstStyle/>
        <a:p>
          <a:endParaRPr lang="en-CA"/>
        </a:p>
      </dgm:t>
    </dgm:pt>
    <dgm:pt modelId="{94EEB14C-9D69-433B-97FC-5C31EE11BD97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dirty="0"/>
            <a:t>2016 July — Board of Directors appointed</a:t>
          </a:r>
          <a:endParaRPr lang="en-CA" sz="2000" dirty="0"/>
        </a:p>
      </dgm:t>
    </dgm:pt>
    <dgm:pt modelId="{8DF81631-212C-4418-A9A6-21D69D75E021}" type="parTrans" cxnId="{C397DEEB-B2DC-41D2-8C50-77068A3CDEA8}">
      <dgm:prSet/>
      <dgm:spPr/>
      <dgm:t>
        <a:bodyPr/>
        <a:lstStyle/>
        <a:p>
          <a:endParaRPr lang="en-CA"/>
        </a:p>
      </dgm:t>
    </dgm:pt>
    <dgm:pt modelId="{88C312D2-319B-4FB5-BDA0-4078C9ACB4E9}" type="sibTrans" cxnId="{C397DEEB-B2DC-41D2-8C50-77068A3CDEA8}">
      <dgm:prSet/>
      <dgm:spPr>
        <a:solidFill>
          <a:schemeClr val="tx2">
            <a:alpha val="90000"/>
          </a:schemeClr>
        </a:solidFill>
        <a:ln w="19050"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endParaRPr lang="en-CA"/>
        </a:p>
      </dgm:t>
    </dgm:pt>
    <dgm:pt modelId="{7E3396D2-A625-4CBE-ADBF-C8B4B5FB5BD0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dirty="0">
              <a:solidFill>
                <a:srgbClr val="FFFFFF"/>
              </a:solidFill>
              <a:latin typeface="+mn-lt"/>
              <a:ea typeface="+mn-ea"/>
              <a:cs typeface="+mn-cs"/>
            </a:rPr>
            <a:t>2018</a:t>
          </a:r>
          <a:r>
            <a:rPr lang="en-US" sz="2000" baseline="0" dirty="0">
              <a:solidFill>
                <a:srgbClr val="FFFFFF"/>
              </a:solidFill>
              <a:latin typeface="+mn-lt"/>
              <a:ea typeface="+mn-ea"/>
              <a:cs typeface="+mn-cs"/>
            </a:rPr>
            <a:t> — Cooperative system launched</a:t>
          </a:r>
          <a:endParaRPr lang="en-CA" sz="2000" dirty="0">
            <a:solidFill>
              <a:srgbClr val="FFFFFF"/>
            </a:solidFill>
            <a:latin typeface="+mn-lt"/>
            <a:ea typeface="+mn-ea"/>
            <a:cs typeface="+mn-cs"/>
          </a:endParaRPr>
        </a:p>
      </dgm:t>
    </dgm:pt>
    <dgm:pt modelId="{8BFEB298-1A2F-499A-8774-77F7D4151F41}" type="parTrans" cxnId="{9858EF17-470C-4E8D-8A35-B2E514600A71}">
      <dgm:prSet/>
      <dgm:spPr/>
      <dgm:t>
        <a:bodyPr/>
        <a:lstStyle/>
        <a:p>
          <a:endParaRPr lang="en-CA"/>
        </a:p>
      </dgm:t>
    </dgm:pt>
    <dgm:pt modelId="{D296B938-7F2A-413F-B386-0FA703E61D15}" type="sibTrans" cxnId="{9858EF17-470C-4E8D-8A35-B2E514600A71}">
      <dgm:prSet/>
      <dgm:spPr/>
      <dgm:t>
        <a:bodyPr/>
        <a:lstStyle/>
        <a:p>
          <a:endParaRPr lang="en-CA"/>
        </a:p>
      </dgm:t>
    </dgm:pt>
    <dgm:pt modelId="{7ABA49B6-19F3-4AEE-B48B-95358CB4BE83}" type="pres">
      <dgm:prSet presAssocID="{22535A54-83F5-4FAB-B026-356CBF6BD7D8}" presName="outerComposite" presStyleCnt="0">
        <dgm:presLayoutVars>
          <dgm:chMax val="5"/>
          <dgm:dir/>
          <dgm:resizeHandles val="exact"/>
        </dgm:presLayoutVars>
      </dgm:prSet>
      <dgm:spPr/>
    </dgm:pt>
    <dgm:pt modelId="{D69498D2-E341-441C-950D-EB14D3CB98DF}" type="pres">
      <dgm:prSet presAssocID="{22535A54-83F5-4FAB-B026-356CBF6BD7D8}" presName="dummyMaxCanvas" presStyleCnt="0">
        <dgm:presLayoutVars/>
      </dgm:prSet>
      <dgm:spPr/>
    </dgm:pt>
    <dgm:pt modelId="{B9B0D61E-0D51-4137-A0A6-E7D854867F99}" type="pres">
      <dgm:prSet presAssocID="{22535A54-83F5-4FAB-B026-356CBF6BD7D8}" presName="FourNodes_1" presStyleLbl="node1" presStyleIdx="0" presStyleCnt="4">
        <dgm:presLayoutVars>
          <dgm:bulletEnabled val="1"/>
        </dgm:presLayoutVars>
      </dgm:prSet>
      <dgm:spPr/>
    </dgm:pt>
    <dgm:pt modelId="{2632DB3C-C203-4E1B-B642-87271FC242DB}" type="pres">
      <dgm:prSet presAssocID="{22535A54-83F5-4FAB-B026-356CBF6BD7D8}" presName="FourNodes_2" presStyleLbl="node1" presStyleIdx="1" presStyleCnt="4">
        <dgm:presLayoutVars>
          <dgm:bulletEnabled val="1"/>
        </dgm:presLayoutVars>
      </dgm:prSet>
      <dgm:spPr/>
    </dgm:pt>
    <dgm:pt modelId="{AC02E0C0-46EA-4642-BE27-3DEE680A0BEF}" type="pres">
      <dgm:prSet presAssocID="{22535A54-83F5-4FAB-B026-356CBF6BD7D8}" presName="FourNodes_3" presStyleLbl="node1" presStyleIdx="2" presStyleCnt="4">
        <dgm:presLayoutVars>
          <dgm:bulletEnabled val="1"/>
        </dgm:presLayoutVars>
      </dgm:prSet>
      <dgm:spPr/>
    </dgm:pt>
    <dgm:pt modelId="{89575D1F-8912-461B-8BFD-2AB8684BE8D7}" type="pres">
      <dgm:prSet presAssocID="{22535A54-83F5-4FAB-B026-356CBF6BD7D8}" presName="FourNodes_4" presStyleLbl="node1" presStyleIdx="3" presStyleCnt="4">
        <dgm:presLayoutVars>
          <dgm:bulletEnabled val="1"/>
        </dgm:presLayoutVars>
      </dgm:prSet>
      <dgm:spPr/>
    </dgm:pt>
    <dgm:pt modelId="{0733DE8C-E98F-4092-B714-750DF50CE297}" type="pres">
      <dgm:prSet presAssocID="{22535A54-83F5-4FAB-B026-356CBF6BD7D8}" presName="FourConn_1-2" presStyleLbl="fgAccFollowNode1" presStyleIdx="0" presStyleCnt="3">
        <dgm:presLayoutVars>
          <dgm:bulletEnabled val="1"/>
        </dgm:presLayoutVars>
      </dgm:prSet>
      <dgm:spPr/>
    </dgm:pt>
    <dgm:pt modelId="{D468A67D-C55D-44FE-BCF5-0CECAE125B43}" type="pres">
      <dgm:prSet presAssocID="{22535A54-83F5-4FAB-B026-356CBF6BD7D8}" presName="FourConn_2-3" presStyleLbl="fgAccFollowNode1" presStyleIdx="1" presStyleCnt="3">
        <dgm:presLayoutVars>
          <dgm:bulletEnabled val="1"/>
        </dgm:presLayoutVars>
      </dgm:prSet>
      <dgm:spPr/>
    </dgm:pt>
    <dgm:pt modelId="{42D16FE0-430C-4531-AFAD-04D4CADE34F3}" type="pres">
      <dgm:prSet presAssocID="{22535A54-83F5-4FAB-B026-356CBF6BD7D8}" presName="FourConn_3-4" presStyleLbl="fgAccFollowNode1" presStyleIdx="2" presStyleCnt="3">
        <dgm:presLayoutVars>
          <dgm:bulletEnabled val="1"/>
        </dgm:presLayoutVars>
      </dgm:prSet>
      <dgm:spPr/>
    </dgm:pt>
    <dgm:pt modelId="{63BB3559-59A4-4818-93A9-C340A45D532B}" type="pres">
      <dgm:prSet presAssocID="{22535A54-83F5-4FAB-B026-356CBF6BD7D8}" presName="FourNodes_1_text" presStyleLbl="node1" presStyleIdx="3" presStyleCnt="4">
        <dgm:presLayoutVars>
          <dgm:bulletEnabled val="1"/>
        </dgm:presLayoutVars>
      </dgm:prSet>
      <dgm:spPr/>
    </dgm:pt>
    <dgm:pt modelId="{5FDBBB63-7C8A-4A48-984C-2DD8D90E9789}" type="pres">
      <dgm:prSet presAssocID="{22535A54-83F5-4FAB-B026-356CBF6BD7D8}" presName="FourNodes_2_text" presStyleLbl="node1" presStyleIdx="3" presStyleCnt="4">
        <dgm:presLayoutVars>
          <dgm:bulletEnabled val="1"/>
        </dgm:presLayoutVars>
      </dgm:prSet>
      <dgm:spPr/>
    </dgm:pt>
    <dgm:pt modelId="{0CB482AA-4252-4CCE-92A9-5FDE064C1DEC}" type="pres">
      <dgm:prSet presAssocID="{22535A54-83F5-4FAB-B026-356CBF6BD7D8}" presName="FourNodes_3_text" presStyleLbl="node1" presStyleIdx="3" presStyleCnt="4">
        <dgm:presLayoutVars>
          <dgm:bulletEnabled val="1"/>
        </dgm:presLayoutVars>
      </dgm:prSet>
      <dgm:spPr/>
    </dgm:pt>
    <dgm:pt modelId="{24766372-D6DD-464D-901A-DD84BAC5366C}" type="pres">
      <dgm:prSet presAssocID="{22535A54-83F5-4FAB-B026-356CBF6BD7D8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4722BBCE-FE17-4D39-B67C-73521E31E146}" type="presOf" srcId="{88C312D2-319B-4FB5-BDA0-4078C9ACB4E9}" destId="{0733DE8C-E98F-4092-B714-750DF50CE297}" srcOrd="0" destOrd="0" presId="urn:microsoft.com/office/officeart/2005/8/layout/vProcess5"/>
    <dgm:cxn modelId="{94DC4008-6DCF-4035-A729-87550C3AD49D}" srcId="{22535A54-83F5-4FAB-B026-356CBF6BD7D8}" destId="{8BEF9542-7196-406A-95B7-0EA64B1060CD}" srcOrd="1" destOrd="0" parTransId="{DC02916F-E764-4943-BD0A-828B8583032A}" sibTransId="{31C3537D-948B-4FCB-B790-E4E7695D0BA4}"/>
    <dgm:cxn modelId="{5B8846A0-F796-4AAD-A3D3-193A4BBE60B1}" type="presOf" srcId="{22535A54-83F5-4FAB-B026-356CBF6BD7D8}" destId="{7ABA49B6-19F3-4AEE-B48B-95358CB4BE83}" srcOrd="0" destOrd="0" presId="urn:microsoft.com/office/officeart/2005/8/layout/vProcess5"/>
    <dgm:cxn modelId="{F3417DDE-5941-4D97-B88A-B4A59F5FE873}" type="presOf" srcId="{5267B31D-DE05-4C4F-915A-F301E8FBF82D}" destId="{AC02E0C0-46EA-4642-BE27-3DEE680A0BEF}" srcOrd="0" destOrd="0" presId="urn:microsoft.com/office/officeart/2005/8/layout/vProcess5"/>
    <dgm:cxn modelId="{DBA47DC6-DB67-4D3C-A333-930BEF942F4D}" type="presOf" srcId="{7E3396D2-A625-4CBE-ADBF-C8B4B5FB5BD0}" destId="{89575D1F-8912-461B-8BFD-2AB8684BE8D7}" srcOrd="0" destOrd="0" presId="urn:microsoft.com/office/officeart/2005/8/layout/vProcess5"/>
    <dgm:cxn modelId="{EF0162B7-6C5C-42E8-BC5A-452EB886D377}" srcId="{22535A54-83F5-4FAB-B026-356CBF6BD7D8}" destId="{5267B31D-DE05-4C4F-915A-F301E8FBF82D}" srcOrd="2" destOrd="0" parTransId="{F8051393-B2F4-457F-8554-FAC4EE8C1369}" sibTransId="{248E363F-ED63-4EAF-A8F7-25F74D381900}"/>
    <dgm:cxn modelId="{9858EF17-470C-4E8D-8A35-B2E514600A71}" srcId="{22535A54-83F5-4FAB-B026-356CBF6BD7D8}" destId="{7E3396D2-A625-4CBE-ADBF-C8B4B5FB5BD0}" srcOrd="3" destOrd="0" parTransId="{8BFEB298-1A2F-499A-8774-77F7D4151F41}" sibTransId="{D296B938-7F2A-413F-B386-0FA703E61D15}"/>
    <dgm:cxn modelId="{2A5A4706-A7B3-4F2C-AEAD-E404C2E06349}" type="presOf" srcId="{94EEB14C-9D69-433B-97FC-5C31EE11BD97}" destId="{B9B0D61E-0D51-4137-A0A6-E7D854867F99}" srcOrd="0" destOrd="0" presId="urn:microsoft.com/office/officeart/2005/8/layout/vProcess5"/>
    <dgm:cxn modelId="{BC4C55E5-3E5D-4310-AAC3-B75778FA94C9}" type="presOf" srcId="{5267B31D-DE05-4C4F-915A-F301E8FBF82D}" destId="{0CB482AA-4252-4CCE-92A9-5FDE064C1DEC}" srcOrd="1" destOrd="0" presId="urn:microsoft.com/office/officeart/2005/8/layout/vProcess5"/>
    <dgm:cxn modelId="{724D96F3-EC3F-49FF-9554-3B2CC2D3AF93}" type="presOf" srcId="{7E3396D2-A625-4CBE-ADBF-C8B4B5FB5BD0}" destId="{24766372-D6DD-464D-901A-DD84BAC5366C}" srcOrd="1" destOrd="0" presId="urn:microsoft.com/office/officeart/2005/8/layout/vProcess5"/>
    <dgm:cxn modelId="{DE352622-97FA-4D84-A89C-272913A6AE34}" type="presOf" srcId="{8BEF9542-7196-406A-95B7-0EA64B1060CD}" destId="{5FDBBB63-7C8A-4A48-984C-2DD8D90E9789}" srcOrd="1" destOrd="0" presId="urn:microsoft.com/office/officeart/2005/8/layout/vProcess5"/>
    <dgm:cxn modelId="{36E25319-649C-44E5-B41A-FA08ADBB5AD0}" type="presOf" srcId="{94EEB14C-9D69-433B-97FC-5C31EE11BD97}" destId="{63BB3559-59A4-4818-93A9-C340A45D532B}" srcOrd="1" destOrd="0" presId="urn:microsoft.com/office/officeart/2005/8/layout/vProcess5"/>
    <dgm:cxn modelId="{B9D8B5EA-24C1-4225-B6A7-5DD2DC92939D}" type="presOf" srcId="{8BEF9542-7196-406A-95B7-0EA64B1060CD}" destId="{2632DB3C-C203-4E1B-B642-87271FC242DB}" srcOrd="0" destOrd="0" presId="urn:microsoft.com/office/officeart/2005/8/layout/vProcess5"/>
    <dgm:cxn modelId="{04377F0E-69CE-440B-80A7-9E489E1CDF0C}" type="presOf" srcId="{248E363F-ED63-4EAF-A8F7-25F74D381900}" destId="{42D16FE0-430C-4531-AFAD-04D4CADE34F3}" srcOrd="0" destOrd="0" presId="urn:microsoft.com/office/officeart/2005/8/layout/vProcess5"/>
    <dgm:cxn modelId="{9F6D2887-3037-44D7-BBFF-408B395FF1BD}" type="presOf" srcId="{31C3537D-948B-4FCB-B790-E4E7695D0BA4}" destId="{D468A67D-C55D-44FE-BCF5-0CECAE125B43}" srcOrd="0" destOrd="0" presId="urn:microsoft.com/office/officeart/2005/8/layout/vProcess5"/>
    <dgm:cxn modelId="{C397DEEB-B2DC-41D2-8C50-77068A3CDEA8}" srcId="{22535A54-83F5-4FAB-B026-356CBF6BD7D8}" destId="{94EEB14C-9D69-433B-97FC-5C31EE11BD97}" srcOrd="0" destOrd="0" parTransId="{8DF81631-212C-4418-A9A6-21D69D75E021}" sibTransId="{88C312D2-319B-4FB5-BDA0-4078C9ACB4E9}"/>
    <dgm:cxn modelId="{F8681A98-6367-4D5B-AF08-8E210AC4FB58}" type="presParOf" srcId="{7ABA49B6-19F3-4AEE-B48B-95358CB4BE83}" destId="{D69498D2-E341-441C-950D-EB14D3CB98DF}" srcOrd="0" destOrd="0" presId="urn:microsoft.com/office/officeart/2005/8/layout/vProcess5"/>
    <dgm:cxn modelId="{5185B7F8-9DC8-47BA-99A6-C035858B0B7A}" type="presParOf" srcId="{7ABA49B6-19F3-4AEE-B48B-95358CB4BE83}" destId="{B9B0D61E-0D51-4137-A0A6-E7D854867F99}" srcOrd="1" destOrd="0" presId="urn:microsoft.com/office/officeart/2005/8/layout/vProcess5"/>
    <dgm:cxn modelId="{A82AEAE5-657F-4065-B843-AD10DA9B6F3B}" type="presParOf" srcId="{7ABA49B6-19F3-4AEE-B48B-95358CB4BE83}" destId="{2632DB3C-C203-4E1B-B642-87271FC242DB}" srcOrd="2" destOrd="0" presId="urn:microsoft.com/office/officeart/2005/8/layout/vProcess5"/>
    <dgm:cxn modelId="{00ECC43F-A5C3-4DBF-B6C4-DF49A89E070B}" type="presParOf" srcId="{7ABA49B6-19F3-4AEE-B48B-95358CB4BE83}" destId="{AC02E0C0-46EA-4642-BE27-3DEE680A0BEF}" srcOrd="3" destOrd="0" presId="urn:microsoft.com/office/officeart/2005/8/layout/vProcess5"/>
    <dgm:cxn modelId="{5BE44CD3-9613-40E1-8632-65A016C00F2C}" type="presParOf" srcId="{7ABA49B6-19F3-4AEE-B48B-95358CB4BE83}" destId="{89575D1F-8912-461B-8BFD-2AB8684BE8D7}" srcOrd="4" destOrd="0" presId="urn:microsoft.com/office/officeart/2005/8/layout/vProcess5"/>
    <dgm:cxn modelId="{701E333C-F42F-496E-B049-E9655728764C}" type="presParOf" srcId="{7ABA49B6-19F3-4AEE-B48B-95358CB4BE83}" destId="{0733DE8C-E98F-4092-B714-750DF50CE297}" srcOrd="5" destOrd="0" presId="urn:microsoft.com/office/officeart/2005/8/layout/vProcess5"/>
    <dgm:cxn modelId="{6E72B25D-C655-4B3C-B582-ED29E63E5DF4}" type="presParOf" srcId="{7ABA49B6-19F3-4AEE-B48B-95358CB4BE83}" destId="{D468A67D-C55D-44FE-BCF5-0CECAE125B43}" srcOrd="6" destOrd="0" presId="urn:microsoft.com/office/officeart/2005/8/layout/vProcess5"/>
    <dgm:cxn modelId="{D7F98DE8-BC37-4B04-BACC-F784042927F4}" type="presParOf" srcId="{7ABA49B6-19F3-4AEE-B48B-95358CB4BE83}" destId="{42D16FE0-430C-4531-AFAD-04D4CADE34F3}" srcOrd="7" destOrd="0" presId="urn:microsoft.com/office/officeart/2005/8/layout/vProcess5"/>
    <dgm:cxn modelId="{317CE875-DEB8-419B-AAFE-B040E945D31C}" type="presParOf" srcId="{7ABA49B6-19F3-4AEE-B48B-95358CB4BE83}" destId="{63BB3559-59A4-4818-93A9-C340A45D532B}" srcOrd="8" destOrd="0" presId="urn:microsoft.com/office/officeart/2005/8/layout/vProcess5"/>
    <dgm:cxn modelId="{C2F5C797-8A3A-4824-905D-094E10E81B9A}" type="presParOf" srcId="{7ABA49B6-19F3-4AEE-B48B-95358CB4BE83}" destId="{5FDBBB63-7C8A-4A48-984C-2DD8D90E9789}" srcOrd="9" destOrd="0" presId="urn:microsoft.com/office/officeart/2005/8/layout/vProcess5"/>
    <dgm:cxn modelId="{FB8A05F4-9E6E-48C7-ABC7-8B94590C9510}" type="presParOf" srcId="{7ABA49B6-19F3-4AEE-B48B-95358CB4BE83}" destId="{0CB482AA-4252-4CCE-92A9-5FDE064C1DEC}" srcOrd="10" destOrd="0" presId="urn:microsoft.com/office/officeart/2005/8/layout/vProcess5"/>
    <dgm:cxn modelId="{DBABE5BE-54C6-4ECF-8756-D943E378F23B}" type="presParOf" srcId="{7ABA49B6-19F3-4AEE-B48B-95358CB4BE83}" destId="{24766372-D6DD-464D-901A-DD84BAC5366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C622F-00D3-46AE-9E69-8088262AF7BA}">
      <dsp:nvSpPr>
        <dsp:cNvPr id="0" name=""/>
        <dsp:cNvSpPr/>
      </dsp:nvSpPr>
      <dsp:spPr>
        <a:xfrm rot="5400000">
          <a:off x="4930896" y="-1924768"/>
          <a:ext cx="1008535" cy="51154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4625" lvl="1" indent="-171450" algn="l" defTabSz="400050">
            <a:lnSpc>
              <a:spcPct val="90000"/>
            </a:lnSpc>
            <a:spcBef>
              <a:spcPct val="0"/>
            </a:spcBef>
            <a:spcAft>
              <a:spcPts val="162"/>
            </a:spcAft>
            <a:buNone/>
          </a:pPr>
          <a:r>
            <a:rPr lang="en-CA" sz="1600" b="1" kern="1200" dirty="0"/>
            <a:t>Many proposals for national regulatory structure</a:t>
          </a:r>
        </a:p>
        <a:p>
          <a:pPr marL="271463" lvl="1" indent="-184150" algn="l" defTabSz="711200">
            <a:lnSpc>
              <a:spcPct val="90000"/>
            </a:lnSpc>
            <a:spcBef>
              <a:spcPct val="0"/>
            </a:spcBef>
            <a:spcAft>
              <a:spcPts val="162"/>
            </a:spcAft>
            <a:buNone/>
          </a:pPr>
          <a:r>
            <a:rPr lang="en-CA" sz="1600" b="0" kern="1200" dirty="0"/>
            <a:t>From the Royal </a:t>
          </a:r>
          <a:r>
            <a:rPr lang="en-CA" sz="1600" kern="1200" dirty="0"/>
            <a:t>Commission on Price Spreads to the </a:t>
          </a:r>
          <a:r>
            <a:rPr lang="en-CA" sz="1600" kern="1200" dirty="0" err="1"/>
            <a:t>Hockin</a:t>
          </a:r>
          <a:r>
            <a:rPr lang="en-CA" sz="1600" kern="1200" dirty="0"/>
            <a:t> Panel</a:t>
          </a:r>
        </a:p>
      </dsp:txBody>
      <dsp:txXfrm rot="-5400000">
        <a:off x="2877440" y="177921"/>
        <a:ext cx="5066215" cy="910069"/>
      </dsp:txXfrm>
    </dsp:sp>
    <dsp:sp modelId="{5069F5A1-03FF-47EE-A722-36A8BC880FA0}">
      <dsp:nvSpPr>
        <dsp:cNvPr id="0" name=""/>
        <dsp:cNvSpPr/>
      </dsp:nvSpPr>
      <dsp:spPr>
        <a:xfrm>
          <a:off x="0" y="2621"/>
          <a:ext cx="2877439" cy="12606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000" kern="1200" dirty="0"/>
            <a:t>1935 - 2009</a:t>
          </a:r>
        </a:p>
      </dsp:txBody>
      <dsp:txXfrm>
        <a:off x="61541" y="64162"/>
        <a:ext cx="2754357" cy="1137586"/>
      </dsp:txXfrm>
    </dsp:sp>
    <dsp:sp modelId="{943783F2-0254-448F-8028-05AE3608178C}">
      <dsp:nvSpPr>
        <dsp:cNvPr id="0" name=""/>
        <dsp:cNvSpPr/>
      </dsp:nvSpPr>
      <dsp:spPr>
        <a:xfrm rot="5400000">
          <a:off x="4930896" y="-612432"/>
          <a:ext cx="1008535" cy="51154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400" b="1" kern="1200" dirty="0"/>
            <a:t>Proposed </a:t>
          </a:r>
          <a:r>
            <a:rPr lang="en-CA" sz="1400" b="1" kern="1200" dirty="0" err="1"/>
            <a:t>Cdn</a:t>
          </a:r>
          <a:r>
            <a:rPr lang="en-CA" sz="1400" b="1" kern="1200" dirty="0"/>
            <a:t> Securities Act; Supreme Court Opinion</a:t>
          </a:r>
          <a:endParaRPr lang="en-CA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400" kern="1200" dirty="0"/>
            <a:t>Federal Statute with voluntary provincial participation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400" kern="1200" dirty="0"/>
            <a:t>Not within Parliament’s jurisdiction as drafted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400" kern="1200" dirty="0"/>
            <a:t>Both orders of government have authority; cooperative approach available </a:t>
          </a:r>
        </a:p>
      </dsp:txBody>
      <dsp:txXfrm rot="-5400000">
        <a:off x="2877440" y="1490257"/>
        <a:ext cx="5066215" cy="910069"/>
      </dsp:txXfrm>
    </dsp:sp>
    <dsp:sp modelId="{5CF723B3-36D3-445C-A251-8BF21C81A65A}">
      <dsp:nvSpPr>
        <dsp:cNvPr id="0" name=""/>
        <dsp:cNvSpPr/>
      </dsp:nvSpPr>
      <dsp:spPr>
        <a:xfrm>
          <a:off x="0" y="1326323"/>
          <a:ext cx="2877439" cy="12606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2010 -2011</a:t>
          </a:r>
          <a:endParaRPr lang="en-CA" sz="4000" kern="1200" dirty="0"/>
        </a:p>
      </dsp:txBody>
      <dsp:txXfrm>
        <a:off x="61541" y="1387864"/>
        <a:ext cx="2754357" cy="1137586"/>
      </dsp:txXfrm>
    </dsp:sp>
    <dsp:sp modelId="{72412058-7555-4618-B7C3-E02FDD05D46A}">
      <dsp:nvSpPr>
        <dsp:cNvPr id="0" name=""/>
        <dsp:cNvSpPr/>
      </dsp:nvSpPr>
      <dsp:spPr>
        <a:xfrm rot="5400000">
          <a:off x="4930896" y="722636"/>
          <a:ext cx="1008535" cy="51154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b="1" kern="1200" dirty="0"/>
            <a:t>Agreement for cooperative system</a:t>
          </a:r>
          <a:endParaRPr lang="en-CA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Initially  British Columbia, Ontario &amp; Canada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Later joined by </a:t>
          </a:r>
          <a:r>
            <a:rPr lang="en-US" sz="1600" kern="1200" dirty="0" err="1"/>
            <a:t>Sask</a:t>
          </a:r>
          <a:r>
            <a:rPr lang="en-US" sz="1600" kern="1200" dirty="0"/>
            <a:t>, New Brunswick, PEI, and Yukon</a:t>
          </a:r>
          <a:endParaRPr lang="en-CA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Draft legislation published for public consultation</a:t>
          </a:r>
          <a:endParaRPr lang="en-CA" sz="1600" kern="1200" dirty="0"/>
        </a:p>
      </dsp:txBody>
      <dsp:txXfrm rot="-5400000">
        <a:off x="2877440" y="2825326"/>
        <a:ext cx="5066215" cy="910069"/>
      </dsp:txXfrm>
    </dsp:sp>
    <dsp:sp modelId="{9829ED47-8708-4D19-9A39-ACD38742C036}">
      <dsp:nvSpPr>
        <dsp:cNvPr id="0" name=""/>
        <dsp:cNvSpPr/>
      </dsp:nvSpPr>
      <dsp:spPr>
        <a:xfrm>
          <a:off x="0" y="2650025"/>
          <a:ext cx="2877439" cy="12606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2013 - 2015</a:t>
          </a:r>
          <a:endParaRPr lang="en-CA" sz="4000" kern="1200" dirty="0"/>
        </a:p>
      </dsp:txBody>
      <dsp:txXfrm>
        <a:off x="61541" y="2711566"/>
        <a:ext cx="2754357" cy="1137586"/>
      </dsp:txXfrm>
    </dsp:sp>
    <dsp:sp modelId="{AE225430-F73D-46C9-B0C4-F778FED7DF9E}">
      <dsp:nvSpPr>
        <dsp:cNvPr id="0" name=""/>
        <dsp:cNvSpPr/>
      </dsp:nvSpPr>
      <dsp:spPr>
        <a:xfrm rot="5400000">
          <a:off x="4930896" y="2046338"/>
          <a:ext cx="1008535" cy="51154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 dirty="0"/>
            <a:t>Board of Directors appointed</a:t>
          </a:r>
          <a:endParaRPr lang="en-CA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kern="1200" dirty="0"/>
            <a:t>Target implementation set for 2018</a:t>
          </a:r>
          <a:endParaRPr lang="en-CA" sz="1600" b="0" kern="1200" dirty="0"/>
        </a:p>
      </dsp:txBody>
      <dsp:txXfrm rot="-5400000">
        <a:off x="2877440" y="4149028"/>
        <a:ext cx="5066215" cy="910069"/>
      </dsp:txXfrm>
    </dsp:sp>
    <dsp:sp modelId="{ECBF2455-9AEF-4904-9237-1DA3D577B698}">
      <dsp:nvSpPr>
        <dsp:cNvPr id="0" name=""/>
        <dsp:cNvSpPr/>
      </dsp:nvSpPr>
      <dsp:spPr>
        <a:xfrm>
          <a:off x="0" y="3973728"/>
          <a:ext cx="2877439" cy="12606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Jul 2016</a:t>
          </a:r>
          <a:endParaRPr lang="en-CA" sz="4000" b="0" kern="1200" dirty="0">
            <a:solidFill>
              <a:srgbClr val="FF0000"/>
            </a:solidFill>
          </a:endParaRPr>
        </a:p>
      </dsp:txBody>
      <dsp:txXfrm>
        <a:off x="61541" y="4035269"/>
        <a:ext cx="2754357" cy="1137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B2D78B-F9A0-4BF8-B291-ED9E07BE6DA5}">
      <dsp:nvSpPr>
        <dsp:cNvPr id="0" name=""/>
        <dsp:cNvSpPr/>
      </dsp:nvSpPr>
      <dsp:spPr>
        <a:xfrm>
          <a:off x="2691243" y="1296168"/>
          <a:ext cx="2522139" cy="2322567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Capital Markets Regulatory Authority</a:t>
          </a:r>
          <a:endParaRPr lang="en-CA" sz="3000" kern="1200" dirty="0"/>
        </a:p>
      </dsp:txBody>
      <dsp:txXfrm>
        <a:off x="3060602" y="1636300"/>
        <a:ext cx="1783421" cy="1642303"/>
      </dsp:txXfrm>
    </dsp:sp>
    <dsp:sp modelId="{31F6CCA5-058E-4EE3-871B-A7F06D235EAF}">
      <dsp:nvSpPr>
        <dsp:cNvPr id="0" name=""/>
        <dsp:cNvSpPr/>
      </dsp:nvSpPr>
      <dsp:spPr>
        <a:xfrm rot="10807584" flipV="1">
          <a:off x="2163883" y="2088996"/>
          <a:ext cx="492312" cy="56395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80E90E-0367-4092-8205-9F6DB8E673E5}">
      <dsp:nvSpPr>
        <dsp:cNvPr id="0" name=""/>
        <dsp:cNvSpPr/>
      </dsp:nvSpPr>
      <dsp:spPr>
        <a:xfrm>
          <a:off x="135908" y="1296131"/>
          <a:ext cx="1993620" cy="20055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/>
            <a:t>Provincial/Territorial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i="1" kern="1200" dirty="0"/>
            <a:t>Capital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672"/>
            </a:spcAft>
            <a:buNone/>
          </a:pPr>
          <a:r>
            <a:rPr lang="en-US" sz="2400" i="1" kern="1200" dirty="0"/>
            <a:t>Markets Act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672"/>
            </a:spcAft>
            <a:buNone/>
          </a:pPr>
          <a:r>
            <a:rPr lang="en-US" sz="2000" i="0" kern="1200" dirty="0"/>
            <a:t>(CMA)</a:t>
          </a:r>
          <a:endParaRPr lang="en-CA" sz="2000" i="0" kern="1200" dirty="0"/>
        </a:p>
      </dsp:txBody>
      <dsp:txXfrm>
        <a:off x="194299" y="1354522"/>
        <a:ext cx="1876838" cy="1888720"/>
      </dsp:txXfrm>
    </dsp:sp>
    <dsp:sp modelId="{8786FD35-C584-4F19-8DD2-BC0C49F0332D}">
      <dsp:nvSpPr>
        <dsp:cNvPr id="0" name=""/>
        <dsp:cNvSpPr/>
      </dsp:nvSpPr>
      <dsp:spPr>
        <a:xfrm rot="21560630">
          <a:off x="3725501" y="722659"/>
          <a:ext cx="453654" cy="583038"/>
        </a:xfrm>
        <a:prstGeom prst="up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6DF321-BAC9-460E-8241-1737D2191480}">
      <dsp:nvSpPr>
        <dsp:cNvPr id="0" name=""/>
        <dsp:cNvSpPr/>
      </dsp:nvSpPr>
      <dsp:spPr>
        <a:xfrm>
          <a:off x="3100817" y="72008"/>
          <a:ext cx="1703050" cy="7011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Council of Ministers</a:t>
          </a:r>
          <a:endParaRPr lang="en-CA" sz="2100" kern="1200" dirty="0"/>
        </a:p>
      </dsp:txBody>
      <dsp:txXfrm>
        <a:off x="3121353" y="92544"/>
        <a:ext cx="1661978" cy="660092"/>
      </dsp:txXfrm>
    </dsp:sp>
    <dsp:sp modelId="{5E2114A5-5EE8-4499-BE29-A42C5E5BCB7A}">
      <dsp:nvSpPr>
        <dsp:cNvPr id="0" name=""/>
        <dsp:cNvSpPr/>
      </dsp:nvSpPr>
      <dsp:spPr>
        <a:xfrm rot="21596846">
          <a:off x="5230520" y="2041898"/>
          <a:ext cx="455668" cy="6218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95D449-CDD3-44D3-891E-FBFF6AD50B75}">
      <dsp:nvSpPr>
        <dsp:cNvPr id="0" name=""/>
        <dsp:cNvSpPr/>
      </dsp:nvSpPr>
      <dsp:spPr>
        <a:xfrm>
          <a:off x="5785436" y="1512184"/>
          <a:ext cx="1678788" cy="17348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Federal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i="1" kern="1200" dirty="0"/>
            <a:t>Capital Markets Stability Act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i="0" kern="1200" dirty="0"/>
            <a:t>(CMSA)</a:t>
          </a:r>
          <a:endParaRPr lang="en-CA" sz="2100" i="0" kern="1200" dirty="0"/>
        </a:p>
      </dsp:txBody>
      <dsp:txXfrm>
        <a:off x="5834606" y="1561354"/>
        <a:ext cx="1580448" cy="16365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DD6EA-A964-4F9E-BC01-D019165F37A7}">
      <dsp:nvSpPr>
        <dsp:cNvPr id="0" name=""/>
        <dsp:cNvSpPr/>
      </dsp:nvSpPr>
      <dsp:spPr>
        <a:xfrm>
          <a:off x="21" y="1840"/>
          <a:ext cx="4474796" cy="2075883"/>
        </a:xfrm>
        <a:prstGeom prst="roundRect">
          <a:avLst>
            <a:gd name="adj" fmla="val 1000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700" kern="1200" dirty="0"/>
            <a:t>Uniform </a:t>
          </a:r>
          <a:r>
            <a:rPr lang="en-CA" sz="4700" i="1" kern="1200" dirty="0"/>
            <a:t>Capital Markets Act </a:t>
          </a:r>
          <a:r>
            <a:rPr lang="en-CA" sz="4700" kern="1200" dirty="0"/>
            <a:t>(CMA)</a:t>
          </a:r>
        </a:p>
      </dsp:txBody>
      <dsp:txXfrm>
        <a:off x="60822" y="62641"/>
        <a:ext cx="4353194" cy="1954281"/>
      </dsp:txXfrm>
    </dsp:sp>
    <dsp:sp modelId="{09DE437A-8E9B-45E0-9ECA-32F869C7F25A}">
      <dsp:nvSpPr>
        <dsp:cNvPr id="0" name=""/>
        <dsp:cNvSpPr/>
      </dsp:nvSpPr>
      <dsp:spPr>
        <a:xfrm>
          <a:off x="6392" y="2044819"/>
          <a:ext cx="697008" cy="2075883"/>
        </a:xfrm>
        <a:prstGeom prst="roundRect">
          <a:avLst>
            <a:gd name="adj" fmla="val 1000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BC</a:t>
          </a:r>
          <a:endParaRPr lang="en-CA" sz="2800" kern="1200" dirty="0"/>
        </a:p>
      </dsp:txBody>
      <dsp:txXfrm>
        <a:off x="26807" y="2065234"/>
        <a:ext cx="656178" cy="2035053"/>
      </dsp:txXfrm>
    </dsp:sp>
    <dsp:sp modelId="{7C2D4E65-93B0-4529-9908-821923E77380}">
      <dsp:nvSpPr>
        <dsp:cNvPr id="0" name=""/>
        <dsp:cNvSpPr/>
      </dsp:nvSpPr>
      <dsp:spPr>
        <a:xfrm>
          <a:off x="761950" y="2044819"/>
          <a:ext cx="697008" cy="2075883"/>
        </a:xfrm>
        <a:prstGeom prst="roundRect">
          <a:avLst>
            <a:gd name="adj" fmla="val 1000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SK </a:t>
          </a:r>
        </a:p>
      </dsp:txBody>
      <dsp:txXfrm>
        <a:off x="782365" y="2065234"/>
        <a:ext cx="656178" cy="2035053"/>
      </dsp:txXfrm>
    </dsp:sp>
    <dsp:sp modelId="{B87AAD3D-C419-4517-95B5-F420BAA3909E}">
      <dsp:nvSpPr>
        <dsp:cNvPr id="0" name=""/>
        <dsp:cNvSpPr/>
      </dsp:nvSpPr>
      <dsp:spPr>
        <a:xfrm>
          <a:off x="1496130" y="2044819"/>
          <a:ext cx="697008" cy="2075883"/>
        </a:xfrm>
        <a:prstGeom prst="roundRect">
          <a:avLst>
            <a:gd name="adj" fmla="val 1000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ON </a:t>
          </a:r>
        </a:p>
      </dsp:txBody>
      <dsp:txXfrm>
        <a:off x="1516545" y="2065234"/>
        <a:ext cx="656178" cy="2035053"/>
      </dsp:txXfrm>
    </dsp:sp>
    <dsp:sp modelId="{B3576862-1489-4781-A94D-BEFEEBF83C9F}">
      <dsp:nvSpPr>
        <dsp:cNvPr id="0" name=""/>
        <dsp:cNvSpPr/>
      </dsp:nvSpPr>
      <dsp:spPr>
        <a:xfrm>
          <a:off x="2240849" y="2044819"/>
          <a:ext cx="697008" cy="2075883"/>
        </a:xfrm>
        <a:prstGeom prst="roundRect">
          <a:avLst>
            <a:gd name="adj" fmla="val 1000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NB </a:t>
          </a:r>
        </a:p>
      </dsp:txBody>
      <dsp:txXfrm>
        <a:off x="2261264" y="2065234"/>
        <a:ext cx="656178" cy="2035053"/>
      </dsp:txXfrm>
    </dsp:sp>
    <dsp:sp modelId="{E8468ABC-0DD7-44CB-97A3-522CCF278710}">
      <dsp:nvSpPr>
        <dsp:cNvPr id="0" name=""/>
        <dsp:cNvSpPr/>
      </dsp:nvSpPr>
      <dsp:spPr>
        <a:xfrm>
          <a:off x="3004143" y="2044819"/>
          <a:ext cx="697008" cy="2075883"/>
        </a:xfrm>
        <a:prstGeom prst="roundRect">
          <a:avLst>
            <a:gd name="adj" fmla="val 1000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PE</a:t>
          </a:r>
          <a:r>
            <a:rPr lang="en-US" sz="2300" kern="1200" dirty="0"/>
            <a:t> </a:t>
          </a:r>
          <a:endParaRPr lang="en-CA" sz="2300" kern="1200" dirty="0"/>
        </a:p>
      </dsp:txBody>
      <dsp:txXfrm>
        <a:off x="3024558" y="2065234"/>
        <a:ext cx="656178" cy="2035053"/>
      </dsp:txXfrm>
    </dsp:sp>
    <dsp:sp modelId="{BFBA8748-7997-4062-8703-F1D3055D7141}">
      <dsp:nvSpPr>
        <dsp:cNvPr id="0" name=""/>
        <dsp:cNvSpPr/>
      </dsp:nvSpPr>
      <dsp:spPr>
        <a:xfrm>
          <a:off x="3759701" y="2044819"/>
          <a:ext cx="697008" cy="2075883"/>
        </a:xfrm>
        <a:prstGeom prst="roundRect">
          <a:avLst>
            <a:gd name="adj" fmla="val 1000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YK</a:t>
          </a:r>
          <a:r>
            <a:rPr lang="en-US" sz="2600" kern="1200" dirty="0"/>
            <a:t> </a:t>
          </a:r>
          <a:endParaRPr lang="en-CA" sz="2600" kern="1200" dirty="0"/>
        </a:p>
      </dsp:txBody>
      <dsp:txXfrm>
        <a:off x="3780116" y="2065234"/>
        <a:ext cx="656178" cy="20350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0D61E-0D51-4137-A0A6-E7D854867F99}">
      <dsp:nvSpPr>
        <dsp:cNvPr id="0" name=""/>
        <dsp:cNvSpPr/>
      </dsp:nvSpPr>
      <dsp:spPr>
        <a:xfrm>
          <a:off x="0" y="0"/>
          <a:ext cx="5818246" cy="1013872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2016 July — Board of Directors appointed</a:t>
          </a:r>
          <a:endParaRPr lang="en-CA" sz="2000" kern="1200" dirty="0"/>
        </a:p>
      </dsp:txBody>
      <dsp:txXfrm>
        <a:off x="29695" y="29695"/>
        <a:ext cx="4638527" cy="954482"/>
      </dsp:txXfrm>
    </dsp:sp>
    <dsp:sp modelId="{2632DB3C-C203-4E1B-B642-87271FC242DB}">
      <dsp:nvSpPr>
        <dsp:cNvPr id="0" name=""/>
        <dsp:cNvSpPr/>
      </dsp:nvSpPr>
      <dsp:spPr>
        <a:xfrm>
          <a:off x="487278" y="1198213"/>
          <a:ext cx="5818246" cy="1013872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2017 — Legislative and integration work to proceed</a:t>
          </a:r>
          <a:endParaRPr lang="en-CA" sz="2000" kern="1200" dirty="0"/>
        </a:p>
      </dsp:txBody>
      <dsp:txXfrm>
        <a:off x="516973" y="1227908"/>
        <a:ext cx="4612561" cy="954482"/>
      </dsp:txXfrm>
    </dsp:sp>
    <dsp:sp modelId="{AC02E0C0-46EA-4642-BE27-3DEE680A0BEF}">
      <dsp:nvSpPr>
        <dsp:cNvPr id="0" name=""/>
        <dsp:cNvSpPr/>
      </dsp:nvSpPr>
      <dsp:spPr>
        <a:xfrm>
          <a:off x="967283" y="2396426"/>
          <a:ext cx="5818246" cy="1013872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2018 June — Legislation enacted in all jurisdictions </a:t>
          </a:r>
          <a:endParaRPr lang="en-CA" sz="2000" kern="1200" dirty="0">
            <a:solidFill>
              <a:srgbClr val="FFFFFF"/>
            </a:solidFill>
            <a:latin typeface="+mn-lt"/>
            <a:ea typeface="+mn-ea"/>
            <a:cs typeface="+mn-cs"/>
          </a:endParaRPr>
        </a:p>
      </dsp:txBody>
      <dsp:txXfrm>
        <a:off x="996978" y="2426121"/>
        <a:ext cx="4619833" cy="954482"/>
      </dsp:txXfrm>
    </dsp:sp>
    <dsp:sp modelId="{89575D1F-8912-461B-8BFD-2AB8684BE8D7}">
      <dsp:nvSpPr>
        <dsp:cNvPr id="0" name=""/>
        <dsp:cNvSpPr/>
      </dsp:nvSpPr>
      <dsp:spPr>
        <a:xfrm>
          <a:off x="1454561" y="3594639"/>
          <a:ext cx="5818246" cy="1013872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FFFFFF"/>
              </a:solidFill>
              <a:latin typeface="+mn-lt"/>
              <a:ea typeface="+mn-ea"/>
              <a:cs typeface="+mn-cs"/>
            </a:rPr>
            <a:t>2018</a:t>
          </a:r>
          <a:r>
            <a:rPr lang="en-US" sz="2000" kern="1200" baseline="0" dirty="0">
              <a:solidFill>
                <a:srgbClr val="FFFFFF"/>
              </a:solidFill>
              <a:latin typeface="+mn-lt"/>
              <a:ea typeface="+mn-ea"/>
              <a:cs typeface="+mn-cs"/>
            </a:rPr>
            <a:t> — Cooperative system launched</a:t>
          </a:r>
          <a:endParaRPr lang="en-CA" sz="2000" kern="1200" dirty="0">
            <a:solidFill>
              <a:srgbClr val="FFFFFF"/>
            </a:solidFill>
            <a:latin typeface="+mn-lt"/>
            <a:ea typeface="+mn-ea"/>
            <a:cs typeface="+mn-cs"/>
          </a:endParaRPr>
        </a:p>
      </dsp:txBody>
      <dsp:txXfrm>
        <a:off x="1484256" y="3624334"/>
        <a:ext cx="4612561" cy="954482"/>
      </dsp:txXfrm>
    </dsp:sp>
    <dsp:sp modelId="{0733DE8C-E98F-4092-B714-750DF50CE297}">
      <dsp:nvSpPr>
        <dsp:cNvPr id="0" name=""/>
        <dsp:cNvSpPr/>
      </dsp:nvSpPr>
      <dsp:spPr>
        <a:xfrm>
          <a:off x="5159229" y="776534"/>
          <a:ext cx="659017" cy="659017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alpha val="90000"/>
          </a:schemeClr>
        </a:solidFill>
        <a:ln w="1905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000" kern="1200"/>
        </a:p>
      </dsp:txBody>
      <dsp:txXfrm>
        <a:off x="5307508" y="776534"/>
        <a:ext cx="362459" cy="495910"/>
      </dsp:txXfrm>
    </dsp:sp>
    <dsp:sp modelId="{D468A67D-C55D-44FE-BCF5-0CECAE125B43}">
      <dsp:nvSpPr>
        <dsp:cNvPr id="0" name=""/>
        <dsp:cNvSpPr/>
      </dsp:nvSpPr>
      <dsp:spPr>
        <a:xfrm>
          <a:off x="5646507" y="1974747"/>
          <a:ext cx="659017" cy="659017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alpha val="90000"/>
          </a:schemeClr>
        </a:solidFill>
        <a:ln w="1905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000" kern="1200"/>
        </a:p>
      </dsp:txBody>
      <dsp:txXfrm>
        <a:off x="5794786" y="1974747"/>
        <a:ext cx="362459" cy="495910"/>
      </dsp:txXfrm>
    </dsp:sp>
    <dsp:sp modelId="{42D16FE0-430C-4531-AFAD-04D4CADE34F3}">
      <dsp:nvSpPr>
        <dsp:cNvPr id="0" name=""/>
        <dsp:cNvSpPr/>
      </dsp:nvSpPr>
      <dsp:spPr>
        <a:xfrm>
          <a:off x="6126512" y="3172960"/>
          <a:ext cx="659017" cy="659017"/>
        </a:xfrm>
        <a:prstGeom prst="downArrow">
          <a:avLst>
            <a:gd name="adj1" fmla="val 55000"/>
            <a:gd name="adj2" fmla="val 45000"/>
          </a:avLst>
        </a:prstGeom>
        <a:solidFill>
          <a:schemeClr val="tx1">
            <a:lumMod val="75000"/>
            <a:lumOff val="25000"/>
            <a:alpha val="90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000" kern="120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+mn-lt"/>
            <a:ea typeface="+mn-ea"/>
            <a:cs typeface="+mn-cs"/>
          </a:endParaRPr>
        </a:p>
      </dsp:txBody>
      <dsp:txXfrm>
        <a:off x="6274791" y="3172960"/>
        <a:ext cx="362459" cy="4959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1"/>
          </a:xfrm>
          <a:prstGeom prst="rect">
            <a:avLst/>
          </a:prstGeom>
        </p:spPr>
        <p:txBody>
          <a:bodyPr vert="horz" lIns="91377" tIns="45688" rIns="91377" bIns="45688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57201"/>
          </a:xfrm>
          <a:prstGeom prst="rect">
            <a:avLst/>
          </a:prstGeom>
        </p:spPr>
        <p:txBody>
          <a:bodyPr vert="horz" lIns="91377" tIns="45688" rIns="91377" bIns="45688" rtlCol="0"/>
          <a:lstStyle>
            <a:lvl1pPr algn="r">
              <a:defRPr sz="1200"/>
            </a:lvl1pPr>
          </a:lstStyle>
          <a:p>
            <a:fld id="{F6FB4939-F1E7-4E36-82E7-735A93C932E1}" type="datetimeFigureOut">
              <a:rPr lang="en-CA" smtClean="0"/>
              <a:pPr/>
              <a:t>2016-08-17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7201"/>
          </a:xfrm>
          <a:prstGeom prst="rect">
            <a:avLst/>
          </a:prstGeom>
        </p:spPr>
        <p:txBody>
          <a:bodyPr vert="horz" lIns="91377" tIns="45688" rIns="91377" bIns="45688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685214"/>
            <a:ext cx="2971800" cy="457201"/>
          </a:xfrm>
          <a:prstGeom prst="rect">
            <a:avLst/>
          </a:prstGeom>
        </p:spPr>
        <p:txBody>
          <a:bodyPr vert="horz" lIns="91377" tIns="45688" rIns="91377" bIns="45688" rtlCol="0" anchor="b"/>
          <a:lstStyle>
            <a:lvl1pPr algn="r">
              <a:defRPr sz="1200"/>
            </a:lvl1pPr>
          </a:lstStyle>
          <a:p>
            <a:fld id="{F4A1385C-2655-40EB-97B0-3C1BF549CB0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32730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72422" cy="457513"/>
          </a:xfrm>
          <a:prstGeom prst="rect">
            <a:avLst/>
          </a:prstGeom>
        </p:spPr>
        <p:txBody>
          <a:bodyPr vert="horz" lIns="89675" tIns="44835" rIns="89675" bIns="44835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9" y="1"/>
            <a:ext cx="2972422" cy="457513"/>
          </a:xfrm>
          <a:prstGeom prst="rect">
            <a:avLst/>
          </a:prstGeom>
        </p:spPr>
        <p:txBody>
          <a:bodyPr vert="horz" lIns="89675" tIns="44835" rIns="89675" bIns="44835" rtlCol="0"/>
          <a:lstStyle>
            <a:lvl1pPr algn="r">
              <a:defRPr sz="1200"/>
            </a:lvl1pPr>
          </a:lstStyle>
          <a:p>
            <a:fld id="{2DDD50D6-08B7-4B5D-9CA0-20958624F16A}" type="datetimeFigureOut">
              <a:rPr lang="en-CA" smtClean="0"/>
              <a:pPr/>
              <a:t>2016-08-17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4213"/>
            <a:ext cx="4572000" cy="34305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75" tIns="44835" rIns="89675" bIns="44835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4" y="4344028"/>
            <a:ext cx="5485157" cy="4114488"/>
          </a:xfrm>
          <a:prstGeom prst="rect">
            <a:avLst/>
          </a:prstGeom>
        </p:spPr>
        <p:txBody>
          <a:bodyPr vert="horz" lIns="89675" tIns="44835" rIns="89675" bIns="4483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684928"/>
            <a:ext cx="2972422" cy="457513"/>
          </a:xfrm>
          <a:prstGeom prst="rect">
            <a:avLst/>
          </a:prstGeom>
        </p:spPr>
        <p:txBody>
          <a:bodyPr vert="horz" lIns="89675" tIns="44835" rIns="89675" bIns="44835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9" y="8684928"/>
            <a:ext cx="2972422" cy="457513"/>
          </a:xfrm>
          <a:prstGeom prst="rect">
            <a:avLst/>
          </a:prstGeom>
        </p:spPr>
        <p:txBody>
          <a:bodyPr vert="horz" lIns="89675" tIns="44835" rIns="89675" bIns="44835" rtlCol="0" anchor="b"/>
          <a:lstStyle>
            <a:lvl1pPr algn="r">
              <a:defRPr sz="1200"/>
            </a:lvl1pPr>
          </a:lstStyle>
          <a:p>
            <a:fld id="{FD918CB3-4C9E-4B85-817A-FB3E55B6777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82432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E30C3D-0EDA-45EE-BA0B-B44F1433B8D4}" type="slidenum">
              <a:rPr lang="en-CA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CA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EE7698-8564-4688-A18A-1E41AAA4353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E30C3D-0EDA-45EE-BA0B-B44F1433B8D4}" type="slidenum">
              <a:rPr lang="en-CA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CA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A3D6F-03EA-442E-9295-E25272E2E489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9965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E30C3D-0EDA-45EE-BA0B-B44F1433B8D4}" type="slidenum">
              <a:rPr lang="en-CA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CA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E30C3D-0EDA-45EE-BA0B-B44F1433B8D4}" type="slidenum">
              <a:rPr lang="en-CA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CA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E30C3D-0EDA-45EE-BA0B-B44F1433B8D4}" type="slidenum">
              <a:rPr lang="en-CA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CA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E30C3D-0EDA-45EE-BA0B-B44F1433B8D4}" type="slidenum">
              <a:rPr lang="en-CA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CA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2BAC-9B23-4221-9DF8-3DB21AE3B194}" type="datetime1">
              <a:rPr lang="en-US" smtClean="0"/>
              <a:pPr/>
              <a:t>8/17/2016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EF1B-0DB0-485E-8846-20F95680524B}" type="datetime1">
              <a:rPr lang="en-US" smtClean="0"/>
              <a:pPr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7C0D-762E-43D5-B6D0-D64AE2AE9608}" type="datetime1">
              <a:rPr lang="en-US" smtClean="0"/>
              <a:pPr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669D59-4EBD-4129-9676-785B06F82C97}" type="datetime1">
              <a:rPr lang="en-US" smtClean="0">
                <a:solidFill>
                  <a:srgbClr val="3B3B3B"/>
                </a:solidFill>
              </a:rPr>
              <a:pPr>
                <a:defRPr/>
              </a:pPr>
              <a:t>8/17/2016</a:t>
            </a:fld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9E57B80-9471-4D2F-8028-017C90FA9CCA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920930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2E950E-5595-40B2-8BCE-583245943D86}" type="datetime1">
              <a:rPr lang="en-US" smtClean="0">
                <a:solidFill>
                  <a:srgbClr val="3B3B3B"/>
                </a:solidFill>
              </a:rPr>
              <a:pPr>
                <a:defRPr/>
              </a:pPr>
              <a:t>8/17/2016</a:t>
            </a:fld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40FB6-6E1C-4AFD-B206-53153C873CC7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59404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45FC30-B33B-473A-AAD3-57EB059F1FDA}" type="datetime1">
              <a:rPr lang="en-US" smtClean="0">
                <a:solidFill>
                  <a:srgbClr val="3B3B3B"/>
                </a:solidFill>
              </a:rPr>
              <a:pPr>
                <a:defRPr/>
              </a:pPr>
              <a:t>8/17/2016</a:t>
            </a:fld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D2247869-F6B1-46BC-A1DC-30618253587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12730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BB6FE0-56E5-4521-A3EA-4FB41B2ABB2C}" type="datetime1">
              <a:rPr lang="en-US" smtClean="0">
                <a:solidFill>
                  <a:srgbClr val="3B3B3B"/>
                </a:solidFill>
              </a:rPr>
              <a:pPr>
                <a:defRPr/>
              </a:pPr>
              <a:t>8/17/2016</a:t>
            </a:fld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2DEBF-7BFD-4177-A72C-7F2576F90CF7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47456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14F80B-552D-41A4-9FEE-2515033540B6}" type="datetime1">
              <a:rPr lang="en-US" smtClean="0">
                <a:solidFill>
                  <a:srgbClr val="3B3B3B"/>
                </a:solidFill>
              </a:rPr>
              <a:pPr>
                <a:defRPr/>
              </a:pPr>
              <a:t>8/17/2016</a:t>
            </a:fld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3267-3C10-4C45-937F-880FE110A9BB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27773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B50A20-EB16-415B-A510-DF64CBDE276F}" type="datetime1">
              <a:rPr lang="en-US" smtClean="0">
                <a:solidFill>
                  <a:srgbClr val="3B3B3B"/>
                </a:solidFill>
              </a:rPr>
              <a:pPr>
                <a:defRPr/>
              </a:pPr>
              <a:t>8/17/2016</a:t>
            </a:fld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4438DE-3EC2-46BE-9B76-BFF3E6D0FB56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61149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637A1E-5A7A-4D27-AD58-8B5358013FA1}" type="datetime1">
              <a:rPr lang="en-US" smtClean="0">
                <a:solidFill>
                  <a:srgbClr val="3B3B3B"/>
                </a:solidFill>
              </a:rPr>
              <a:pPr>
                <a:defRPr/>
              </a:pPr>
              <a:t>8/17/2016</a:t>
            </a:fld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813DD-6A5C-4F23-A5E3-889E20E3A0FF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579512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67A9B6-E4DC-4400-8EA5-753A04438FA5}" type="datetime1">
              <a:rPr lang="en-US" smtClean="0">
                <a:solidFill>
                  <a:srgbClr val="3B3B3B"/>
                </a:solidFill>
              </a:rPr>
              <a:pPr>
                <a:defRPr/>
              </a:pPr>
              <a:t>8/17/2016</a:t>
            </a:fld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921C6-0C32-4E64-91F8-8927E33E3BDF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593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8208912" cy="11430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C4E3-3EFD-41A7-A31F-B18930EBA786}" type="datetime1">
              <a:rPr lang="en-US" smtClean="0"/>
              <a:pPr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755576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CE22FA-F0DD-449F-B96B-23A432172014}" type="datetime1">
              <a:rPr lang="en-US" smtClean="0">
                <a:solidFill>
                  <a:srgbClr val="3B3B3B"/>
                </a:solidFill>
              </a:rPr>
              <a:pPr>
                <a:defRPr/>
              </a:pPr>
              <a:t>8/17/2016</a:t>
            </a:fld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82C5A9C5-FF90-4D23-BB8A-D9ABDA1BAF3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753127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0289E6-E259-4E23-ADD4-08E2DF16BB85}" type="datetime1">
              <a:rPr lang="en-US" smtClean="0">
                <a:solidFill>
                  <a:srgbClr val="3B3B3B"/>
                </a:solidFill>
              </a:rPr>
              <a:pPr>
                <a:defRPr/>
              </a:pPr>
              <a:t>8/17/2016</a:t>
            </a:fld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E85BB7-4FCB-4BB6-95C1-A0055ED286B3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30682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48A4EA-1DBF-434F-9A9D-E122453D90C2}" type="datetime1">
              <a:rPr lang="en-US" smtClean="0">
                <a:solidFill>
                  <a:srgbClr val="3B3B3B"/>
                </a:solidFill>
              </a:rPr>
              <a:pPr>
                <a:defRPr/>
              </a:pPr>
              <a:t>8/17/2016</a:t>
            </a:fld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>
              <a:solidFill>
                <a:srgbClr val="3B3B3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3CD239-B4CE-4494-AC9B-DB819E417C8C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6686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E074-6B0B-428C-A0D1-F60FD21C603C}" type="datetime1">
              <a:rPr lang="en-US" smtClean="0"/>
              <a:pPr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AD66-DD08-48A1-9FB4-63D67405AC96}" type="datetime1">
              <a:rPr lang="en-US" smtClean="0"/>
              <a:pPr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CD37C-306F-4733-A95C-8E7DBD190D16}" type="datetime1">
              <a:rPr lang="en-US" smtClean="0"/>
              <a:pPr/>
              <a:t>8/17/2016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A708-55BA-4B7A-A811-03200A9C2110}" type="datetime1">
              <a:rPr lang="en-US" smtClean="0"/>
              <a:pPr/>
              <a:t>8/17/2016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FF0D-6CBF-43C7-9FE6-0090F0A74298}" type="datetime1">
              <a:rPr lang="en-US" smtClean="0"/>
              <a:pPr/>
              <a:t>8/17/2016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6267-81D4-40C3-9B50-558809B036A4}" type="datetime1">
              <a:rPr lang="en-US" smtClean="0"/>
              <a:pPr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F39E1-C04F-4AF5-89FE-87263B91AB0F}" type="datetime1">
              <a:rPr lang="en-US" smtClean="0"/>
              <a:pPr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0C26494E-A475-4911-8E4A-D828B6C85195}" type="datetime1">
              <a:rPr lang="en-US" smtClean="0"/>
              <a:pPr algn="r" eaLnBrk="1" latinLnBrk="0" hangingPunct="1"/>
              <a:t>8/17/2016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E8044D-24E5-4955-8DFF-454756ABBC90}" type="datetime1">
              <a:rPr lang="en-US" smtClean="0">
                <a:solidFill>
                  <a:srgbClr val="3B3B3B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8/17/2016</a:t>
            </a:fld>
            <a:endParaRPr lang="en-CA" dirty="0">
              <a:solidFill>
                <a:srgbClr val="3B3B3B"/>
              </a:solidFill>
              <a:latin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CA" dirty="0">
              <a:solidFill>
                <a:srgbClr val="3B3B3B"/>
              </a:solidFill>
              <a:latin typeface="Arial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617721-B80E-4488-8BCB-CF2057DDCCE0}" type="slidenum">
              <a:rPr lang="en-C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818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maio.ca/" TargetMode="External"/><Relationship Id="rId2" Type="http://schemas.openxmlformats.org/officeDocument/2006/relationships/hyperlink" Target="http://www.ccmr-ocrmc.c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1628800"/>
            <a:ext cx="8229600" cy="1728192"/>
          </a:xfrm>
        </p:spPr>
        <p:txBody>
          <a:bodyPr>
            <a:normAutofit fontScale="90000"/>
          </a:bodyPr>
          <a:lstStyle/>
          <a:p>
            <a:r>
              <a:rPr lang="en-CA" sz="4400" dirty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The Cooperative Capital Markets Regulatory System</a:t>
            </a:r>
            <a:b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55776" y="3501008"/>
            <a:ext cx="38884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solidFill>
                  <a:srgbClr val="002060"/>
                </a:solidFill>
              </a:rPr>
              <a:t>Canadian Security Traders Association 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23</a:t>
            </a:r>
            <a:r>
              <a:rPr lang="en-US" sz="2000" baseline="30000" dirty="0">
                <a:solidFill>
                  <a:srgbClr val="002060"/>
                </a:solidFill>
              </a:rPr>
              <a:t>rd</a:t>
            </a:r>
            <a:r>
              <a:rPr lang="en-US" sz="2000" dirty="0">
                <a:solidFill>
                  <a:srgbClr val="002060"/>
                </a:solidFill>
              </a:rPr>
              <a:t> Annual Conference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Whistler, British Columbia</a:t>
            </a:r>
            <a:endParaRPr lang="en-CA" sz="2000" dirty="0">
              <a:solidFill>
                <a:srgbClr val="002060"/>
              </a:solidFill>
            </a:endParaRPr>
          </a:p>
          <a:p>
            <a:pPr algn="ctr"/>
            <a:r>
              <a:rPr lang="en-CA" sz="2000" b="1" dirty="0">
                <a:solidFill>
                  <a:srgbClr val="002060"/>
                </a:solidFill>
              </a:rPr>
              <a:t>August 19, 2016</a:t>
            </a:r>
          </a:p>
          <a:p>
            <a:pPr algn="ctr"/>
            <a:endParaRPr lang="en-CA" b="1" dirty="0">
              <a:solidFill>
                <a:srgbClr val="002060"/>
              </a:solidFill>
            </a:endParaRPr>
          </a:p>
          <a:p>
            <a:pPr algn="ctr"/>
            <a:r>
              <a:rPr lang="en-CA" sz="2000" i="1" dirty="0">
                <a:solidFill>
                  <a:srgbClr val="002060"/>
                </a:solidFill>
              </a:rPr>
              <a:t>Doug Hyndman</a:t>
            </a:r>
            <a:br>
              <a:rPr lang="en-CA" sz="2000" i="1" dirty="0">
                <a:solidFill>
                  <a:srgbClr val="002060"/>
                </a:solidFill>
              </a:rPr>
            </a:br>
            <a:r>
              <a:rPr lang="en-CA" sz="2000" i="1" dirty="0">
                <a:solidFill>
                  <a:srgbClr val="002060"/>
                </a:solidFill>
              </a:rPr>
              <a:t>Canadian Securities Transition Office</a:t>
            </a:r>
            <a:endParaRPr lang="en-CA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735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188640"/>
            <a:ext cx="8003232" cy="93610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CMRA Act</a:t>
            </a:r>
            <a:endParaRPr lang="en-C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43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EDB0B-2A71-4438-9765-C53BBF2E66AD}" type="slidenum">
              <a:rPr lang="en-CA" smtClean="0"/>
              <a:pPr/>
              <a:t>10</a:t>
            </a:fld>
            <a:endParaRPr lang="en-CA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340768"/>
            <a:ext cx="7772400" cy="4835745"/>
          </a:xfrm>
        </p:spPr>
        <p:txBody>
          <a:bodyPr>
            <a:normAutofit/>
          </a:bodyPr>
          <a:lstStyle/>
          <a:p>
            <a:pPr marL="285750" lvl="1" indent="-285750" eaLnBrk="0" fontAlgn="base" hangingPunct="0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CA" sz="3600" kern="0" dirty="0">
                <a:solidFill>
                  <a:srgbClr val="000000"/>
                </a:solidFill>
                <a:sym typeface="Gill Sans"/>
              </a:rPr>
              <a:t>To establish the Capital Markets Regulatory Authority as a joint federal-provincial entity</a:t>
            </a:r>
          </a:p>
          <a:p>
            <a:pPr marL="285750" lvl="1" indent="-285750" eaLnBrk="0" fontAlgn="base" hangingPunct="0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US" sz="3600" kern="0" dirty="0">
                <a:solidFill>
                  <a:srgbClr val="000000"/>
                </a:solidFill>
                <a:sym typeface="Gill Sans"/>
              </a:rPr>
              <a:t>Will provide for: </a:t>
            </a:r>
          </a:p>
          <a:p>
            <a:pPr marL="731520" lvl="2" indent="-4572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US" sz="3100" kern="0" dirty="0">
                <a:solidFill>
                  <a:srgbClr val="000000"/>
                </a:solidFill>
                <a:sym typeface="Gill Sans"/>
              </a:rPr>
              <a:t>structure, governance and oversight </a:t>
            </a:r>
          </a:p>
          <a:p>
            <a:pPr marL="731520" lvl="2" indent="-457200" eaLnBrk="0" fontAlgn="base" hangingPunct="0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US" sz="3100" kern="0" dirty="0">
                <a:solidFill>
                  <a:srgbClr val="000000"/>
                </a:solidFill>
                <a:sym typeface="Gill Sans"/>
              </a:rPr>
              <a:t>appointment of board, chief regulator and adjudicative tribunal</a:t>
            </a:r>
          </a:p>
          <a:p>
            <a:pPr marL="731520" lvl="2" indent="-457200" eaLnBrk="0" fontAlgn="base" hangingPunct="0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US" sz="3100" kern="0" dirty="0">
                <a:solidFill>
                  <a:srgbClr val="000000"/>
                </a:solidFill>
                <a:sym typeface="Gill Sans"/>
              </a:rPr>
              <a:t>legal capacities and immunities</a:t>
            </a:r>
            <a:endParaRPr lang="en-CA" sz="3100" kern="0" dirty="0">
              <a:solidFill>
                <a:srgbClr val="000000"/>
              </a:solidFill>
              <a:sym typeface="Gill Sans"/>
            </a:endParaRPr>
          </a:p>
          <a:p>
            <a:pPr marL="0" lvl="1" indent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A9A57C"/>
              </a:buClr>
              <a:buSzTx/>
              <a:buNone/>
            </a:pPr>
            <a:endParaRPr lang="en-CA" sz="1500" kern="0" dirty="0">
              <a:solidFill>
                <a:srgbClr val="000000"/>
              </a:solidFill>
              <a:sym typeface="Gill Sans"/>
            </a:endParaRPr>
          </a:p>
          <a:p>
            <a:pPr marL="731520" lvl="2" indent="-457200" eaLnBrk="0" fontAlgn="base" hangingPunct="0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endParaRPr lang="en-CA" sz="2800" kern="0" dirty="0">
              <a:solidFill>
                <a:srgbClr val="000000"/>
              </a:solidFill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327340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04856" cy="93610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Regulations</a:t>
            </a:r>
            <a:endParaRPr lang="en-C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43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EDB0B-2A71-4438-9765-C53BBF2E66AD}" type="slidenum">
              <a:rPr lang="en-CA" smtClean="0"/>
              <a:pPr/>
              <a:t>11</a:t>
            </a:fld>
            <a:endParaRPr lang="en-CA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340768"/>
            <a:ext cx="7772400" cy="5256584"/>
          </a:xfrm>
        </p:spPr>
        <p:txBody>
          <a:bodyPr>
            <a:normAutofit/>
          </a:bodyPr>
          <a:lstStyle/>
          <a:p>
            <a:pPr marL="285750" lvl="1" indent="-285750" eaLnBrk="0" fontAlgn="base" hangingPunct="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CA" sz="3200" kern="0" dirty="0">
                <a:solidFill>
                  <a:srgbClr val="000000"/>
                </a:solidFill>
                <a:sym typeface="Gill Sans"/>
              </a:rPr>
              <a:t>Draft initial regulations under CMA</a:t>
            </a:r>
          </a:p>
          <a:p>
            <a:pPr marL="731520" lvl="2" indent="-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CA" sz="2600" kern="0" dirty="0">
                <a:solidFill>
                  <a:srgbClr val="000000"/>
                </a:solidFill>
                <a:sym typeface="Gill Sans"/>
              </a:rPr>
              <a:t>Based on existing provincial rules/national instruments</a:t>
            </a:r>
          </a:p>
          <a:p>
            <a:pPr marL="731520" lvl="2" indent="-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CA" sz="2600" kern="0" dirty="0">
                <a:solidFill>
                  <a:srgbClr val="000000"/>
                </a:solidFill>
                <a:sym typeface="Gill Sans"/>
              </a:rPr>
              <a:t>Eliminate differences in requirements among participating jurisdictions</a:t>
            </a:r>
          </a:p>
          <a:p>
            <a:pPr marL="731520" lvl="2" indent="-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CA" sz="2600" kern="0" dirty="0">
                <a:solidFill>
                  <a:srgbClr val="000000"/>
                </a:solidFill>
                <a:sym typeface="Gill Sans"/>
              </a:rPr>
              <a:t>Make other changes only as necessary to fit existing rules with CMA</a:t>
            </a:r>
          </a:p>
          <a:p>
            <a:pPr marL="731520" lvl="2" indent="-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CA" sz="2600" kern="0" dirty="0">
                <a:solidFill>
                  <a:srgbClr val="000000"/>
                </a:solidFill>
                <a:sym typeface="Gill Sans"/>
              </a:rPr>
              <a:t>Minimize disruption for market participants</a:t>
            </a:r>
          </a:p>
          <a:p>
            <a:pPr marL="285750" lvl="1" indent="-285750" eaLnBrk="0" fontAlgn="base" hangingPunct="0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CA" sz="3200" kern="0" dirty="0">
                <a:solidFill>
                  <a:srgbClr val="000000"/>
                </a:solidFill>
                <a:sym typeface="Gill Sans"/>
              </a:rPr>
              <a:t>Published for comment August 2015</a:t>
            </a:r>
          </a:p>
          <a:p>
            <a:pPr marL="285750" lvl="1" indent="-285750" eaLnBrk="0" fontAlgn="base" hangingPunct="0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US" sz="3200" kern="0" dirty="0">
                <a:solidFill>
                  <a:srgbClr val="000000"/>
                </a:solidFill>
                <a:sym typeface="Gill Sans"/>
              </a:rPr>
              <a:t>No regulations proposed under CMSA before launch</a:t>
            </a:r>
            <a:endParaRPr lang="en-CA" sz="3200" kern="0" dirty="0">
              <a:solidFill>
                <a:srgbClr val="000000"/>
              </a:solidFill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998120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936104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Regulations yet-to-come</a:t>
            </a:r>
            <a:endParaRPr lang="en-C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247869-F6B1-46BC-A1DC-306182535870}" type="slidenum">
              <a:rPr lang="en-CA" smtClean="0"/>
              <a:pPr>
                <a:defRPr/>
              </a:pPr>
              <a:t>12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55576" y="1340768"/>
            <a:ext cx="7772400" cy="5112568"/>
          </a:xfrm>
        </p:spPr>
        <p:txBody>
          <a:bodyPr>
            <a:normAutofit/>
          </a:bodyPr>
          <a:lstStyle/>
          <a:p>
            <a:pPr marL="361950" lvl="2" indent="-357188">
              <a:spcBef>
                <a:spcPts val="1200"/>
              </a:spcBef>
              <a:spcAft>
                <a:spcPts val="600"/>
              </a:spcAft>
              <a:buClr>
                <a:srgbClr val="A9A57C"/>
              </a:buClr>
              <a:buFont typeface="Wingdings 3" pitchFamily="18" charset="2"/>
              <a:buChar char="}"/>
              <a:defRPr/>
            </a:pPr>
            <a:r>
              <a:rPr lang="en-CA" sz="2800" dirty="0">
                <a:solidFill>
                  <a:srgbClr val="000000"/>
                </a:solidFill>
                <a:cs typeface="Arial" panose="020B0604020202020204" pitchFamily="34" charset="0"/>
              </a:rPr>
              <a:t>Capital-raising exemption regulations </a:t>
            </a:r>
          </a:p>
          <a:p>
            <a:pPr marL="731520" lvl="2" indent="-45720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CA" sz="2600" kern="0" dirty="0">
                <a:solidFill>
                  <a:srgbClr val="000000"/>
                </a:solidFill>
              </a:rPr>
              <a:t>to be published later as a separate consultation package</a:t>
            </a:r>
          </a:p>
          <a:p>
            <a:pPr marL="361950" lvl="2" indent="-357188">
              <a:spcBef>
                <a:spcPts val="1200"/>
              </a:spcBef>
              <a:spcAft>
                <a:spcPts val="600"/>
              </a:spcAft>
              <a:buClr>
                <a:srgbClr val="A9A57C"/>
              </a:buClr>
              <a:buFont typeface="Wingdings 3" pitchFamily="18" charset="2"/>
              <a:buChar char="}"/>
              <a:defRPr/>
            </a:pPr>
            <a:r>
              <a:rPr lang="en-CA" sz="2800" dirty="0">
                <a:solidFill>
                  <a:srgbClr val="000000"/>
                </a:solidFill>
                <a:cs typeface="Arial" panose="020B0604020202020204" pitchFamily="34" charset="0"/>
              </a:rPr>
              <a:t>CCMR fee regulation</a:t>
            </a:r>
          </a:p>
          <a:p>
            <a:pPr marL="731520" lvl="2" indent="-45720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CA" sz="2600" kern="0" dirty="0">
                <a:solidFill>
                  <a:srgbClr val="000000"/>
                </a:solidFill>
              </a:rPr>
              <a:t>considerable work done but regulation awaits firmer budget forecasts</a:t>
            </a:r>
          </a:p>
          <a:p>
            <a:pPr marL="361950" lvl="2" indent="-357188">
              <a:spcBef>
                <a:spcPts val="1200"/>
              </a:spcBef>
              <a:spcAft>
                <a:spcPts val="600"/>
              </a:spcAft>
              <a:buClr>
                <a:srgbClr val="A9A57C"/>
              </a:buClr>
              <a:buFont typeface="Wingdings 3" pitchFamily="18" charset="2"/>
              <a:buChar char="}"/>
              <a:defRPr/>
            </a:pPr>
            <a:r>
              <a:rPr lang="en-CA" sz="2800" dirty="0">
                <a:solidFill>
                  <a:srgbClr val="000000"/>
                </a:solidFill>
                <a:cs typeface="Arial" panose="020B0604020202020204" pitchFamily="34" charset="0"/>
              </a:rPr>
              <a:t>Interface with non-participating jurisdictions</a:t>
            </a:r>
          </a:p>
          <a:p>
            <a:pPr marL="731520" lvl="2" indent="-45720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2600" kern="0" dirty="0">
                <a:solidFill>
                  <a:srgbClr val="000000"/>
                </a:solidFill>
              </a:rPr>
              <a:t>still to be negotiated</a:t>
            </a:r>
            <a:endParaRPr lang="en-CA" sz="2600" kern="0" dirty="0">
              <a:solidFill>
                <a:srgbClr val="000000"/>
              </a:solidFill>
            </a:endParaRPr>
          </a:p>
          <a:p>
            <a:pPr marL="361950" lvl="2" indent="-357188">
              <a:spcBef>
                <a:spcPts val="1200"/>
              </a:spcBef>
              <a:spcAft>
                <a:spcPts val="600"/>
              </a:spcAft>
              <a:buClr>
                <a:srgbClr val="A9A57C"/>
              </a:buClr>
              <a:buFont typeface="Wingdings 3" pitchFamily="18" charset="2"/>
              <a:buChar char="}"/>
              <a:defRPr/>
            </a:pPr>
            <a:r>
              <a:rPr lang="en-CA" sz="2800" dirty="0">
                <a:solidFill>
                  <a:srgbClr val="000000"/>
                </a:solidFill>
                <a:cs typeface="Arial" panose="020B0604020202020204" pitchFamily="34" charset="0"/>
              </a:rPr>
              <a:t>Transition provisions to address legal continuity issues</a:t>
            </a:r>
          </a:p>
          <a:p>
            <a:pPr marL="731520" lvl="2" indent="-45720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US" sz="2600" kern="0" dirty="0">
                <a:solidFill>
                  <a:srgbClr val="000000"/>
                </a:solidFill>
              </a:rPr>
              <a:t>detailed table published last December</a:t>
            </a:r>
            <a:endParaRPr lang="en-CA" sz="26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368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8208912" cy="1009876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Board of Directors</a:t>
            </a:r>
            <a:endParaRPr lang="en-CA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13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55576" y="1321725"/>
            <a:ext cx="7772400" cy="5020886"/>
          </a:xfrm>
        </p:spPr>
        <p:txBody>
          <a:bodyPr>
            <a:noAutofit/>
          </a:bodyPr>
          <a:lstStyle/>
          <a:p>
            <a:pPr marL="285750" lvl="1" indent="-28575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US" sz="3200" kern="0" dirty="0">
                <a:solidFill>
                  <a:srgbClr val="000000"/>
                </a:solidFill>
              </a:rPr>
              <a:t>CMRA will be created in 2018</a:t>
            </a:r>
          </a:p>
          <a:p>
            <a:pPr marL="285750" lvl="1" indent="-28575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US" sz="3200" kern="0" dirty="0">
                <a:solidFill>
                  <a:srgbClr val="000000"/>
                </a:solidFill>
              </a:rPr>
              <a:t>Meanwhile, governments have created an interim entity, Capital Markets Authority Implementation Organization (CMAIO), to</a:t>
            </a:r>
          </a:p>
          <a:p>
            <a:pPr marL="617220" lvl="2" indent="-3429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US" sz="2800" kern="0" dirty="0">
                <a:solidFill>
                  <a:srgbClr val="000000"/>
                </a:solidFill>
              </a:rPr>
              <a:t>permit appointment of the initial Board </a:t>
            </a:r>
          </a:p>
          <a:p>
            <a:pPr marL="617220" lvl="2" indent="-3429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US" sz="2800" kern="0" dirty="0">
                <a:solidFill>
                  <a:srgbClr val="000000"/>
                </a:solidFill>
              </a:rPr>
              <a:t>provide a vehicle to advance work on integrating the existing securities regulators into the CMRA</a:t>
            </a:r>
          </a:p>
          <a:p>
            <a:pPr marL="285750" lvl="1" indent="-28575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US" sz="3200" kern="0" dirty="0">
                <a:solidFill>
                  <a:srgbClr val="000000"/>
                </a:solidFill>
              </a:rPr>
              <a:t>Initial Board of 15 directors appointed July 2016 to assist in transition and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705237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Board Members</a:t>
            </a:r>
            <a:endParaRPr lang="en-C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40FB6-6E1C-4AFD-B206-53153C873CC7}" type="slidenum">
              <a:rPr lang="en-CA" smtClean="0"/>
              <a:pPr>
                <a:defRPr/>
              </a:pPr>
              <a:t>14</a:t>
            </a:fld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27584" y="1447800"/>
            <a:ext cx="3528392" cy="4572000"/>
          </a:xfrm>
        </p:spPr>
        <p:txBody>
          <a:bodyPr>
            <a:noAutofit/>
          </a:bodyPr>
          <a:lstStyle/>
          <a:p>
            <a:r>
              <a:rPr lang="en-CA" sz="3200" dirty="0"/>
              <a:t>William Black, chair</a:t>
            </a:r>
          </a:p>
          <a:p>
            <a:r>
              <a:rPr lang="en-CA" sz="3200" dirty="0"/>
              <a:t>Andrea Bolger</a:t>
            </a:r>
          </a:p>
          <a:p>
            <a:r>
              <a:rPr lang="en-CA" sz="3200" dirty="0"/>
              <a:t>Joan Dunne</a:t>
            </a:r>
          </a:p>
          <a:p>
            <a:r>
              <a:rPr lang="en-CA" sz="3200" dirty="0"/>
              <a:t>Garth Girvan</a:t>
            </a:r>
          </a:p>
          <a:p>
            <a:r>
              <a:rPr lang="en-CA" sz="3200" dirty="0"/>
              <a:t>Rory Godinho</a:t>
            </a:r>
          </a:p>
          <a:p>
            <a:r>
              <a:rPr lang="en-CA" sz="3200" dirty="0"/>
              <a:t>Nancy Hopkins</a:t>
            </a:r>
          </a:p>
          <a:p>
            <a:r>
              <a:rPr lang="en-CA" sz="3200" dirty="0"/>
              <a:t>Peter Klohn</a:t>
            </a:r>
          </a:p>
          <a:p>
            <a:r>
              <a:rPr lang="en-CA" sz="3200" dirty="0"/>
              <a:t>Douglas Knight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2040" y="1988840"/>
            <a:ext cx="345638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CA" sz="3200" dirty="0"/>
              <a:t>Jill Leversage</a:t>
            </a:r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CA" sz="3200" dirty="0"/>
              <a:t>Harold MacKay</a:t>
            </a:r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CA" sz="3200" dirty="0"/>
              <a:t>John McCoach</a:t>
            </a:r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CA" sz="3200" dirty="0"/>
              <a:t>Jean-Pierre Ouellet</a:t>
            </a:r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CA" sz="3200" dirty="0"/>
              <a:t>Vicky Sharpe</a:t>
            </a:r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CA" sz="3200" dirty="0"/>
              <a:t>Eric Tripp</a:t>
            </a:r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CA" sz="3200" dirty="0"/>
              <a:t>Howard </a:t>
            </a:r>
            <a:r>
              <a:rPr lang="en-CA" sz="3200" dirty="0" err="1"/>
              <a:t>Wetston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9061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99002"/>
            <a:ext cx="7772400" cy="878160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chemeClr val="accent1">
                    <a:lumMod val="75000"/>
                  </a:schemeClr>
                </a:solidFill>
              </a:rPr>
              <a:t>Timelines for 2018 Launch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40FB6-6E1C-4AFD-B206-53153C873CC7}" type="slidenum">
              <a:rPr lang="en-CA" smtClean="0"/>
              <a:pPr>
                <a:defRPr/>
              </a:pPr>
              <a:t>15</a:t>
            </a:fld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27584" y="1412776"/>
            <a:ext cx="7772400" cy="4572000"/>
          </a:xfrm>
        </p:spPr>
        <p:txBody>
          <a:bodyPr/>
          <a:lstStyle/>
          <a:p>
            <a:pPr marL="0" lvl="1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A9A57C"/>
              </a:buClr>
              <a:buSzTx/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93187532"/>
              </p:ext>
            </p:extLst>
          </p:nvPr>
        </p:nvGraphicFramePr>
        <p:xfrm>
          <a:off x="899592" y="1412776"/>
          <a:ext cx="727280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1100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5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More Information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16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55576" y="2132856"/>
            <a:ext cx="7772400" cy="38869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Arial" panose="020B0604020202020204" pitchFamily="34" charset="0"/>
                <a:hlinkClick r:id="rId2"/>
              </a:rPr>
              <a:t>www.ccmr-ocrmc.ca</a:t>
            </a:r>
            <a:endParaRPr lang="en-CA" sz="54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54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Arial" panose="020B0604020202020204" pitchFamily="34" charset="0"/>
                <a:hlinkClick r:id="rId3"/>
              </a:rPr>
              <a:t>www.cmaio.ca</a:t>
            </a:r>
            <a:endParaRPr lang="en-CA" sz="54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414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78098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Path to a Cooperative System</a:t>
            </a:r>
          </a:p>
        </p:txBody>
      </p:sp>
      <p:sp>
        <p:nvSpPr>
          <p:cNvPr id="1843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EDB0B-2A71-4438-9765-C53BBF2E66AD}" type="slidenum">
              <a:rPr lang="en-CA" smtClean="0"/>
              <a:pPr/>
              <a:t>2</a:t>
            </a:fld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24284728"/>
              </p:ext>
            </p:extLst>
          </p:nvPr>
        </p:nvGraphicFramePr>
        <p:xfrm>
          <a:off x="539552" y="1039091"/>
          <a:ext cx="7992888" cy="5237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39634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/>
          </p:cNvSpPr>
          <p:nvPr/>
        </p:nvSpPr>
        <p:spPr bwMode="auto">
          <a:xfrm>
            <a:off x="596900" y="1556792"/>
            <a:ext cx="7564438" cy="43931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61950" lvl="2" indent="-357188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rgbClr val="A9A57C"/>
              </a:buClr>
              <a:buSzPct val="85000"/>
              <a:buFont typeface="Wingdings 3" pitchFamily="18" charset="2"/>
              <a:buChar char="}"/>
              <a:defRPr/>
            </a:pPr>
            <a:r>
              <a:rPr lang="en-US" sz="2800" dirty="0">
                <a:solidFill>
                  <a:srgbClr val="000000"/>
                </a:solidFill>
                <a:cs typeface="Arial" panose="020B0604020202020204" pitchFamily="34" charset="0"/>
                <a:sym typeface="Arial" charset="0"/>
              </a:rPr>
              <a:t>Comprehensive securities act is beyond federal jurisdiction</a:t>
            </a:r>
          </a:p>
          <a:p>
            <a:pPr marL="361950" lvl="2" indent="-357188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rgbClr val="A9A57C"/>
              </a:buClr>
              <a:buSzPct val="85000"/>
              <a:buFont typeface="Wingdings 3" pitchFamily="18" charset="2"/>
              <a:buChar char="}"/>
              <a:defRPr/>
            </a:pPr>
            <a:r>
              <a:rPr lang="en-US" sz="2800" dirty="0">
                <a:solidFill>
                  <a:srgbClr val="000000"/>
                </a:solidFill>
                <a:cs typeface="Arial" panose="020B0604020202020204" pitchFamily="34" charset="0"/>
                <a:sym typeface="Arial" charset="0"/>
              </a:rPr>
              <a:t>Each level of government has jurisdiction over some aspects of the regulation of capital markets </a:t>
            </a:r>
          </a:p>
          <a:p>
            <a:pPr marL="819150" lvl="3" indent="-357188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000000"/>
                </a:solidFill>
                <a:cs typeface="Arial" panose="020B0604020202020204" pitchFamily="34" charset="0"/>
                <a:sym typeface="Arial" charset="0"/>
              </a:rPr>
              <a:t>Provinces — “day-to-day” securities regulation</a:t>
            </a:r>
          </a:p>
          <a:p>
            <a:pPr marL="819150" lvl="3" indent="-357188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000000"/>
                </a:solidFill>
                <a:cs typeface="Arial" panose="020B0604020202020204" pitchFamily="34" charset="0"/>
                <a:sym typeface="Arial" charset="0"/>
              </a:rPr>
              <a:t>Federal — data collection, systemic risk, criminal</a:t>
            </a:r>
          </a:p>
          <a:p>
            <a:pPr marL="361950" lvl="2" indent="-357188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rgbClr val="A9A57C"/>
              </a:buClr>
              <a:buSzPct val="85000"/>
              <a:buFont typeface="Wingdings 3" pitchFamily="18" charset="2"/>
              <a:buChar char="}"/>
              <a:defRPr/>
            </a:pPr>
            <a:r>
              <a:rPr lang="en-US" sz="2800" dirty="0">
                <a:solidFill>
                  <a:srgbClr val="000000"/>
                </a:solidFill>
                <a:cs typeface="Arial" panose="020B0604020202020204" pitchFamily="34" charset="0"/>
                <a:sym typeface="Arial" charset="0"/>
              </a:rPr>
              <a:t>Each can work in collaboration with the other to carry out its responsibilities.</a:t>
            </a:r>
          </a:p>
          <a:p>
            <a:pPr marL="621792" lvl="1" indent="-228600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81000"/>
              <a:buFont typeface="Verdana"/>
              <a:buChar char="◦"/>
              <a:defRPr/>
            </a:pPr>
            <a:endParaRPr lang="en-US" sz="2200" dirty="0">
              <a:solidFill>
                <a:schemeClr val="tx2">
                  <a:lumMod val="75000"/>
                </a:schemeClr>
              </a:solidFill>
              <a:ea typeface="ヒラギノ角ゴ ProN W3" charset="-128"/>
              <a:cs typeface="Arial" charset="0"/>
              <a:sym typeface="Arial" charset="0"/>
            </a:endParaRPr>
          </a:p>
          <a:p>
            <a:pPr marL="621792" lvl="1" indent="-228600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81000"/>
              <a:defRPr/>
            </a:pPr>
            <a:endParaRPr lang="en-US" sz="2200" dirty="0">
              <a:solidFill>
                <a:schemeClr val="tx2">
                  <a:lumMod val="75000"/>
                </a:schemeClr>
              </a:solidFill>
              <a:ea typeface="ヒラギノ角ゴ ProN W3" charset="-128"/>
              <a:cs typeface="Arial" charset="0"/>
              <a:sym typeface="Arial" charset="0"/>
            </a:endParaRPr>
          </a:p>
          <a:p>
            <a:pPr marL="621792" lvl="1" indent="-228600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81000"/>
              <a:buFont typeface="Verdana"/>
              <a:buChar char="◦"/>
              <a:defRPr/>
            </a:pPr>
            <a:endParaRPr lang="en-US" sz="2400" dirty="0">
              <a:sym typeface="Arial" pitchFamily="34" charset="0"/>
            </a:endParaRPr>
          </a:p>
          <a:p>
            <a:pPr marL="498475" lvl="1" indent="-177800">
              <a:lnSpc>
                <a:spcPct val="110000"/>
              </a:lnSpc>
              <a:spcBef>
                <a:spcPts val="563"/>
              </a:spcBef>
              <a:buSzPct val="81000"/>
              <a:defRPr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0832" y="476672"/>
            <a:ext cx="8229600" cy="86409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  <a:sym typeface="Gill Sans" charset="0"/>
              </a:rPr>
              <a:t>Supreme Court of Canada (Dec 2011)</a:t>
            </a:r>
            <a:endParaRPr lang="en-CA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  <a:sym typeface="Gill Sans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3853-B74A-4865-8BC4-5D46536A03C2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3902252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776864" cy="864096"/>
          </a:xfrm>
        </p:spPr>
        <p:txBody>
          <a:bodyPr>
            <a:noAutofit/>
          </a:bodyPr>
          <a:lstStyle/>
          <a:p>
            <a:r>
              <a:rPr lang="en-CA" dirty="0">
                <a:solidFill>
                  <a:schemeClr val="accent1">
                    <a:lumMod val="75000"/>
                  </a:schemeClr>
                </a:solidFill>
              </a:rPr>
              <a:t>Cooperative System Elements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40FB6-6E1C-4AFD-B206-53153C873CC7}" type="slidenum">
              <a:rPr lang="en-CA" smtClean="0"/>
              <a:pPr>
                <a:defRPr/>
              </a:pPr>
              <a:t>4</a:t>
            </a:fld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60076854"/>
              </p:ext>
            </p:extLst>
          </p:nvPr>
        </p:nvGraphicFramePr>
        <p:xfrm>
          <a:off x="914400" y="1196752"/>
          <a:ext cx="7772400" cy="4823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550946" y="4865298"/>
            <a:ext cx="2501660" cy="93996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Head Office — Toronto</a:t>
            </a:r>
          </a:p>
          <a:p>
            <a:pPr algn="ctr"/>
            <a:r>
              <a:rPr lang="en-US" sz="1400" dirty="0"/>
              <a:t>Office in Each Participating Province and Territory</a:t>
            </a:r>
            <a:endParaRPr lang="en-CA" sz="1400" dirty="0"/>
          </a:p>
        </p:txBody>
      </p:sp>
      <p:sp>
        <p:nvSpPr>
          <p:cNvPr id="4" name="Rounded Rectangle 3"/>
          <p:cNvSpPr/>
          <p:nvPr/>
        </p:nvSpPr>
        <p:spPr>
          <a:xfrm>
            <a:off x="1043608" y="4725144"/>
            <a:ext cx="187220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Regulations</a:t>
            </a:r>
            <a:endParaRPr lang="en-CA" dirty="0"/>
          </a:p>
        </p:txBody>
      </p:sp>
      <p:sp>
        <p:nvSpPr>
          <p:cNvPr id="7" name="Rounded Rectangle 6"/>
          <p:cNvSpPr/>
          <p:nvPr/>
        </p:nvSpPr>
        <p:spPr>
          <a:xfrm>
            <a:off x="6783153" y="4832025"/>
            <a:ext cx="1512168" cy="3639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Regulations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57877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59216" cy="980728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sz="4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The</a:t>
            </a:r>
            <a:r>
              <a:rPr lang="en-CA" sz="4400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 Authority (CMRA)</a:t>
            </a:r>
          </a:p>
        </p:txBody>
      </p:sp>
      <p:sp>
        <p:nvSpPr>
          <p:cNvPr id="1843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EDB0B-2A71-4438-9765-C53BBF2E66AD}" type="slidenum">
              <a:rPr lang="en-CA" smtClean="0"/>
              <a:pPr/>
              <a:t>5</a:t>
            </a:fld>
            <a:endParaRPr lang="en-CA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196752"/>
            <a:ext cx="7859216" cy="5472608"/>
          </a:xfrm>
        </p:spPr>
        <p:txBody>
          <a:bodyPr>
            <a:normAutofit/>
          </a:bodyPr>
          <a:lstStyle/>
          <a:p>
            <a:pPr marL="285750" lvl="1" indent="-28575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CA" sz="3200" kern="0" dirty="0">
                <a:solidFill>
                  <a:srgbClr val="000000"/>
                </a:solidFill>
              </a:rPr>
              <a:t>Jointly established by participating governments</a:t>
            </a:r>
          </a:p>
          <a:p>
            <a:pPr marL="285750" lvl="1" indent="-28575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CA" sz="3200" kern="0" dirty="0">
                <a:solidFill>
                  <a:srgbClr val="000000"/>
                </a:solidFill>
              </a:rPr>
              <a:t>Single, operationally independent entity</a:t>
            </a:r>
          </a:p>
          <a:p>
            <a:pPr marL="285750" lvl="1" indent="-28575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CA" sz="3200" kern="0" dirty="0">
                <a:solidFill>
                  <a:srgbClr val="000000"/>
                </a:solidFill>
              </a:rPr>
              <a:t>Governed by expert board of independent directors</a:t>
            </a:r>
          </a:p>
          <a:p>
            <a:pPr marL="285750" lvl="1" indent="-28575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CA" sz="3200" kern="0" dirty="0">
                <a:solidFill>
                  <a:srgbClr val="000000"/>
                </a:solidFill>
              </a:rPr>
              <a:t>Tribunal separate from board and independent of regulatory functions</a:t>
            </a:r>
          </a:p>
          <a:p>
            <a:pPr marL="285750" lvl="1" indent="-28575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CA" sz="3200" kern="0" dirty="0">
                <a:solidFill>
                  <a:srgbClr val="000000"/>
                </a:solidFill>
              </a:rPr>
              <a:t>Self funded through a single set of fees</a:t>
            </a:r>
          </a:p>
          <a:p>
            <a:pPr marL="568325" lvl="1" indent="-28575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endParaRPr lang="en-US" sz="2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44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332" y="332656"/>
            <a:ext cx="7747462" cy="720080"/>
          </a:xfrm>
        </p:spPr>
        <p:txBody>
          <a:bodyPr>
            <a:noAutofit/>
          </a:bodyPr>
          <a:lstStyle/>
          <a:p>
            <a:r>
              <a:rPr lang="en-CA" sz="36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CMRA: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31639" y="1143105"/>
            <a:ext cx="6552727" cy="1508105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Council of Ministers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en-CA" sz="1600" dirty="0"/>
              <a:t>Appointment of Board and Tribunal members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en-CA" sz="1600" dirty="0"/>
              <a:t>Policy oversight, including power to reject or require consideration of a proposed CMA or CMSA regulation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en-CA" sz="1600" dirty="0"/>
              <a:t>Accountability oversight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31639" y="2996952"/>
            <a:ext cx="5122604" cy="1508105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Board of Directors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en-CA" sz="1600" dirty="0"/>
              <a:t>Governance of the CMRA, other than matters related to the Tribunal’s adjudicative functions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en-CA" sz="1600" dirty="0"/>
              <a:t>Power to make regulations and decisions under the CMA and CMSA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31640" y="4682124"/>
            <a:ext cx="2783974" cy="1446550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/>
              <a:t>Regulatory Division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sz="1600" dirty="0"/>
              <a:t>Led by the Chief Regulator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sz="1600" dirty="0"/>
              <a:t>Administers and enforces the legislation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sz="1600" dirty="0"/>
              <a:t>Provides policy advice to Board</a:t>
            </a:r>
            <a:endParaRPr lang="en-CA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024122" y="4691365"/>
            <a:ext cx="2860245" cy="1446550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/>
              <a:t>Tribunal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sz="1600" dirty="0"/>
              <a:t>Led by the Chief Adjudicator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sz="1600" dirty="0"/>
              <a:t>Hears and decides on enforcement actions and appeals of regulatory division decisions 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1846185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208912" cy="720080"/>
          </a:xfrm>
        </p:spPr>
        <p:txBody>
          <a:bodyPr>
            <a:normAutofit fontScale="90000"/>
          </a:bodyPr>
          <a:lstStyle/>
          <a:p>
            <a:r>
              <a:rPr lang="en-CA" sz="4400" dirty="0">
                <a:solidFill>
                  <a:schemeClr val="accent1">
                    <a:lumMod val="75000"/>
                  </a:schemeClr>
                </a:solidFill>
              </a:rPr>
              <a:t>Cooperative Legislative Framework</a:t>
            </a:r>
          </a:p>
        </p:txBody>
      </p:sp>
      <p:sp>
        <p:nvSpPr>
          <p:cNvPr id="6" name="Oval 5"/>
          <p:cNvSpPr/>
          <p:nvPr/>
        </p:nvSpPr>
        <p:spPr>
          <a:xfrm>
            <a:off x="5796136" y="1556792"/>
            <a:ext cx="2826854" cy="1584176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ctr">
            <a:normAutofit fontScale="92500" lnSpcReduction="20000"/>
          </a:bodyPr>
          <a:lstStyle/>
          <a:p>
            <a:pPr algn="ctr"/>
            <a:endParaRPr lang="en-CA" dirty="0"/>
          </a:p>
          <a:p>
            <a:pPr algn="ctr"/>
            <a:r>
              <a:rPr lang="en-CA" sz="2300" dirty="0"/>
              <a:t>Federal </a:t>
            </a:r>
            <a:r>
              <a:rPr lang="en-CA" sz="2300" i="1" dirty="0"/>
              <a:t>Capital Markets Stability Act </a:t>
            </a:r>
            <a:r>
              <a:rPr lang="en-CA" sz="2300" dirty="0"/>
              <a:t>(CMSA)</a:t>
            </a:r>
          </a:p>
        </p:txBody>
      </p:sp>
      <p:sp>
        <p:nvSpPr>
          <p:cNvPr id="23" name="Flowchart: Magnetic Disk 22"/>
          <p:cNvSpPr/>
          <p:nvPr/>
        </p:nvSpPr>
        <p:spPr>
          <a:xfrm>
            <a:off x="5508104" y="3904875"/>
            <a:ext cx="2808312" cy="2646369"/>
          </a:xfrm>
          <a:prstGeom prst="flowChartMagneticDisk">
            <a:avLst/>
          </a:prstGeom>
          <a:solidFill>
            <a:schemeClr val="accent1">
              <a:lumMod val="50000"/>
            </a:schemeClr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Capital Markets Regulatory Authority</a:t>
            </a:r>
          </a:p>
          <a:p>
            <a:pPr algn="ctr"/>
            <a:r>
              <a:rPr lang="en-CA" dirty="0"/>
              <a:t>(CMRA or Authority)</a:t>
            </a:r>
          </a:p>
          <a:p>
            <a:pPr algn="ctr"/>
            <a:r>
              <a:rPr lang="en-CA" dirty="0"/>
              <a:t>Established under </a:t>
            </a:r>
            <a:r>
              <a:rPr lang="en-CA" i="1" dirty="0"/>
              <a:t>CMRA Act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24CA-DD49-4A41-8141-4948F3A903F4}" type="slidenum">
              <a:rPr lang="en-CA" smtClean="0"/>
              <a:t>7</a:t>
            </a:fld>
            <a:endParaRPr lang="en-CA"/>
          </a:p>
        </p:txBody>
      </p:sp>
      <p:graphicFrame>
        <p:nvGraphicFramePr>
          <p:cNvPr id="11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65340"/>
              </p:ext>
            </p:extLst>
          </p:nvPr>
        </p:nvGraphicFramePr>
        <p:xfrm>
          <a:off x="457200" y="1600200"/>
          <a:ext cx="4474840" cy="4277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5076056" y="3140968"/>
            <a:ext cx="936104" cy="763907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7152752" y="3284983"/>
            <a:ext cx="299568" cy="6120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076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188640"/>
            <a:ext cx="8003232" cy="100811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Capital Markets Act</a:t>
            </a:r>
            <a:endParaRPr lang="en-C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43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EDB0B-2A71-4438-9765-C53BBF2E66AD}" type="slidenum">
              <a:rPr lang="en-CA" smtClean="0"/>
              <a:pPr/>
              <a:t>8</a:t>
            </a:fld>
            <a:endParaRPr lang="en-CA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412776"/>
            <a:ext cx="7772400" cy="5112568"/>
          </a:xfrm>
        </p:spPr>
        <p:txBody>
          <a:bodyPr>
            <a:normAutofit/>
          </a:bodyPr>
          <a:lstStyle/>
          <a:p>
            <a:pPr marL="285750" lvl="1" indent="-28575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US" sz="3200" kern="0" dirty="0">
                <a:solidFill>
                  <a:srgbClr val="000000"/>
                </a:solidFill>
                <a:sym typeface="Gill Sans"/>
              </a:rPr>
              <a:t>Harmonized version of current provincial securities acts</a:t>
            </a:r>
          </a:p>
          <a:p>
            <a:pPr marL="285750" lvl="1" indent="-28575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US" sz="3200" kern="0" dirty="0">
                <a:solidFill>
                  <a:srgbClr val="000000"/>
                </a:solidFill>
                <a:sym typeface="Gill Sans"/>
              </a:rPr>
              <a:t>Some new or modernized provisions, including new framework for derivatives</a:t>
            </a:r>
          </a:p>
          <a:p>
            <a:pPr marL="285750" lvl="1" indent="-28575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US" sz="3200" kern="0" dirty="0">
                <a:solidFill>
                  <a:srgbClr val="000000"/>
                </a:solidFill>
                <a:sym typeface="Gill Sans"/>
              </a:rPr>
              <a:t>Published for comment Sept 2014; republished Aug 2015</a:t>
            </a:r>
            <a:endParaRPr lang="en-CA" sz="3200" kern="0" dirty="0">
              <a:solidFill>
                <a:srgbClr val="000000"/>
              </a:solidFill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779275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188640"/>
            <a:ext cx="8003232" cy="93610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Capital Markets Stability Act</a:t>
            </a:r>
            <a:endParaRPr lang="en-C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43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EDB0B-2A71-4438-9765-C53BBF2E66AD}" type="slidenum">
              <a:rPr lang="en-CA" smtClean="0"/>
              <a:pPr/>
              <a:t>9</a:t>
            </a:fld>
            <a:endParaRPr lang="en-CA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340768"/>
            <a:ext cx="7772400" cy="5256584"/>
          </a:xfrm>
        </p:spPr>
        <p:txBody>
          <a:bodyPr>
            <a:normAutofit/>
          </a:bodyPr>
          <a:lstStyle/>
          <a:p>
            <a:pPr marL="285750" lvl="1" indent="-285750" eaLnBrk="0" fontAlgn="base" hangingPunct="0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CA" sz="3200" kern="0" dirty="0">
                <a:solidFill>
                  <a:srgbClr val="000000"/>
                </a:solidFill>
                <a:sym typeface="Gill Sans"/>
              </a:rPr>
              <a:t>Federal legislation to apply throughout Canada</a:t>
            </a:r>
          </a:p>
          <a:p>
            <a:pPr marL="731520" lvl="2" indent="-457200" eaLnBrk="0" fontAlgn="base" hangingPunct="0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CA" sz="3000" kern="0" dirty="0">
                <a:solidFill>
                  <a:srgbClr val="000000"/>
                </a:solidFill>
                <a:sym typeface="Gill Sans"/>
              </a:rPr>
              <a:t>National data collection</a:t>
            </a:r>
          </a:p>
          <a:p>
            <a:pPr marL="731520" lvl="2" indent="-457200" eaLnBrk="0" fontAlgn="base" hangingPunct="0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CA" sz="3000" kern="0" dirty="0">
                <a:solidFill>
                  <a:srgbClr val="000000"/>
                </a:solidFill>
                <a:sym typeface="Gill Sans"/>
              </a:rPr>
              <a:t>Systemic risk in national capital markets</a:t>
            </a:r>
          </a:p>
          <a:p>
            <a:pPr marL="731520" lvl="2" indent="-457200" eaLnBrk="0" fontAlgn="base" hangingPunct="0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r>
              <a:rPr lang="en-CA" sz="3000" kern="0" dirty="0">
                <a:solidFill>
                  <a:srgbClr val="000000"/>
                </a:solidFill>
                <a:sym typeface="Gill Sans"/>
              </a:rPr>
              <a:t>Criminal offences related to capital markets</a:t>
            </a:r>
          </a:p>
          <a:p>
            <a:pPr marL="285750" lvl="1" indent="-285750" eaLnBrk="0" fontAlgn="base" hangingPunct="0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US" sz="3200" kern="0" dirty="0">
                <a:solidFill>
                  <a:srgbClr val="000000"/>
                </a:solidFill>
                <a:sym typeface="Gill Sans"/>
              </a:rPr>
              <a:t>Published for comment Sept 2014; republished in May 2016</a:t>
            </a:r>
          </a:p>
          <a:p>
            <a:pPr marL="285750" lvl="1" indent="-285750" eaLnBrk="0" fontAlgn="base" hangingPunct="0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rgbClr val="A9A57C"/>
              </a:buClr>
              <a:buSzTx/>
              <a:buFont typeface="Wingdings 3" pitchFamily="18" charset="2"/>
              <a:buChar char="}"/>
            </a:pPr>
            <a:r>
              <a:rPr lang="en-US" sz="3200" kern="0" dirty="0">
                <a:solidFill>
                  <a:srgbClr val="000000"/>
                </a:solidFill>
                <a:sym typeface="Gill Sans"/>
              </a:rPr>
              <a:t>Revised version narrows scope somewhat</a:t>
            </a:r>
            <a:endParaRPr lang="en-CA" sz="3200" kern="0" dirty="0">
              <a:solidFill>
                <a:srgbClr val="000000"/>
              </a:solidFill>
              <a:sym typeface="Gill Sans"/>
            </a:endParaRPr>
          </a:p>
          <a:p>
            <a:pPr marL="731520" lvl="2" indent="-457200" eaLnBrk="0" fontAlgn="base" hangingPunct="0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</a:pPr>
            <a:endParaRPr lang="en-CA" sz="2800" kern="0" dirty="0">
              <a:solidFill>
                <a:srgbClr val="000000"/>
              </a:solidFill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429561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quity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742</Words>
  <Application>Microsoft Office PowerPoint</Application>
  <PresentationFormat>On-screen Show (4:3)</PresentationFormat>
  <Paragraphs>168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Calibri</vt:lpstr>
      <vt:lpstr>Franklin Gothic Book</vt:lpstr>
      <vt:lpstr>Gill Sans</vt:lpstr>
      <vt:lpstr>Perpetua</vt:lpstr>
      <vt:lpstr>Verdana</vt:lpstr>
      <vt:lpstr>Wingdings 2</vt:lpstr>
      <vt:lpstr>Wingdings 3</vt:lpstr>
      <vt:lpstr>ヒラギノ角ゴ ProN W3</vt:lpstr>
      <vt:lpstr>Equity</vt:lpstr>
      <vt:lpstr>1_Equity</vt:lpstr>
      <vt:lpstr>The Cooperative Capital Markets Regulatory System </vt:lpstr>
      <vt:lpstr>Path to a Cooperative System</vt:lpstr>
      <vt:lpstr>Supreme Court of Canada (Dec 2011)</vt:lpstr>
      <vt:lpstr>Cooperative System Elements</vt:lpstr>
      <vt:lpstr>   The Authority (CMRA)</vt:lpstr>
      <vt:lpstr>CMRA: Structure</vt:lpstr>
      <vt:lpstr>Cooperative Legislative Framework</vt:lpstr>
      <vt:lpstr>Capital Markets Act</vt:lpstr>
      <vt:lpstr>Capital Markets Stability Act</vt:lpstr>
      <vt:lpstr>CMRA Act</vt:lpstr>
      <vt:lpstr>Regulations</vt:lpstr>
      <vt:lpstr>Regulations yet-to-come</vt:lpstr>
      <vt:lpstr>Board of Directors</vt:lpstr>
      <vt:lpstr>Board Members</vt:lpstr>
      <vt:lpstr>Timelines for 2018 Launch</vt:lpstr>
      <vt:lpstr>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2014-09-18T06:09:22Z</dcterms:created>
  <dcterms:modified xsi:type="dcterms:W3CDTF">2016-08-17T23:43:10Z</dcterms:modified>
</cp:coreProperties>
</file>