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charts/chart6.xml" ContentType="application/vnd.openxmlformats-officedocument.drawingml.chart+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9"/>
  </p:notesMasterIdLst>
  <p:handoutMasterIdLst>
    <p:handoutMasterId r:id="rId30"/>
  </p:handoutMasterIdLst>
  <p:sldIdLst>
    <p:sldId id="256" r:id="rId2"/>
    <p:sldId id="319" r:id="rId3"/>
    <p:sldId id="270" r:id="rId4"/>
    <p:sldId id="309" r:id="rId5"/>
    <p:sldId id="311" r:id="rId6"/>
    <p:sldId id="312" r:id="rId7"/>
    <p:sldId id="306" r:id="rId8"/>
    <p:sldId id="313" r:id="rId9"/>
    <p:sldId id="314" r:id="rId10"/>
    <p:sldId id="323" r:id="rId11"/>
    <p:sldId id="308" r:id="rId12"/>
    <p:sldId id="320" r:id="rId13"/>
    <p:sldId id="321" r:id="rId14"/>
    <p:sldId id="271" r:id="rId15"/>
    <p:sldId id="292" r:id="rId16"/>
    <p:sldId id="295" r:id="rId17"/>
    <p:sldId id="290" r:id="rId18"/>
    <p:sldId id="302" r:id="rId19"/>
    <p:sldId id="322" r:id="rId20"/>
    <p:sldId id="317" r:id="rId21"/>
    <p:sldId id="261" r:id="rId22"/>
    <p:sldId id="286" r:id="rId23"/>
    <p:sldId id="293" r:id="rId24"/>
    <p:sldId id="316" r:id="rId25"/>
    <p:sldId id="318" r:id="rId26"/>
    <p:sldId id="315" r:id="rId27"/>
    <p:sldId id="274" r:id="rId28"/>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clrMru>
    <a:srgbClr val="BE8184"/>
    <a:srgbClr val="96D6FF"/>
    <a:srgbClr val="C0C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459" autoAdjust="0"/>
  </p:normalViewPr>
  <p:slideViewPr>
    <p:cSldViewPr snapToGrid="0" snapToObjects="1">
      <p:cViewPr>
        <p:scale>
          <a:sx n="100" d="100"/>
          <a:sy n="100" d="100"/>
        </p:scale>
        <p:origin x="-298" y="542"/>
      </p:cViewPr>
      <p:guideLst>
        <p:guide orient="horz" pos="162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pjk:Documents:writing:flashboys:presentations:supporting-research:ITG:ITG-charts.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pjk:Documents:writing:flashboys:presentations:supporting-research:ITG:ITG-charts.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Macintosh%20HD:Users:pjk:Documents:writing:flashboys:presentations:supporting-research:ITG:ITG-charts.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Macintosh%20HD:Users:pjk:Documents:writing:flashboys:presentations:supporting-research:ITG:ITG-charts.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Macintosh%20HD:Users:pjk:Documents:writing:flashboys:presentations:supporting-research:ITG:ITG-charts.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Macintosh%20HD:Users:pjk:Documents:writing:flashboys:presentations:supporting-research:ITG:ITG-charts.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lang val="en-US"/>
  <c:style val="18"/>
  <c:chart>
    <c:title>
      <c:tx>
        <c:rich>
          <a:bodyPr/>
          <a:lstStyle/>
          <a:p>
            <a:pPr>
              <a:defRPr/>
            </a:pPr>
            <a:r>
              <a:rPr lang="en-US" dirty="0" smtClean="0"/>
              <a:t>ITG IS Costs (bps)</a:t>
            </a:r>
            <a:endParaRPr lang="en-US" dirty="0"/>
          </a:p>
        </c:rich>
      </c:tx>
    </c:title>
    <c:plotArea>
      <c:layout/>
      <c:barChart>
        <c:barDir val="col"/>
        <c:grouping val="clustered"/>
        <c:ser>
          <c:idx val="0"/>
          <c:order val="0"/>
          <c:tx>
            <c:strRef>
              <c:f>'ITG IS'!$G$1</c:f>
              <c:strCache>
                <c:ptCount val="1"/>
                <c:pt idx="0">
                  <c:v>IS Cost (bps)</c:v>
                </c:pt>
              </c:strCache>
            </c:strRef>
          </c:tx>
          <c:spPr>
            <a:solidFill>
              <a:srgbClr val="9CBEBD"/>
            </a:solidFill>
          </c:spPr>
          <c:cat>
            <c:strRef>
              <c:f>('ITG IS'!$F$11,'ITG IS'!$F$19,'ITG IS'!$F$43)</c:f>
              <c:strCache>
                <c:ptCount val="3"/>
                <c:pt idx="0">
                  <c:v>2005Q4</c:v>
                </c:pt>
                <c:pt idx="1">
                  <c:v>2007Q4</c:v>
                </c:pt>
                <c:pt idx="2">
                  <c:v>2013Q4</c:v>
                </c:pt>
              </c:strCache>
            </c:strRef>
          </c:cat>
          <c:val>
            <c:numRef>
              <c:f>('ITG IS'!$J$11,'ITG IS'!$J$19,'ITG IS'!$J$43)</c:f>
              <c:numCache>
                <c:formatCode>General</c:formatCode>
                <c:ptCount val="3"/>
                <c:pt idx="0">
                  <c:v>44</c:v>
                </c:pt>
                <c:pt idx="1">
                  <c:v>47</c:v>
                </c:pt>
                <c:pt idx="2">
                  <c:v>39.799999999999997</c:v>
                </c:pt>
              </c:numCache>
            </c:numRef>
          </c:val>
        </c:ser>
        <c:dLbls/>
        <c:axId val="88935040"/>
        <c:axId val="89026944"/>
      </c:barChart>
      <c:catAx>
        <c:axId val="88935040"/>
        <c:scaling>
          <c:orientation val="minMax"/>
        </c:scaling>
        <c:axPos val="b"/>
        <c:tickLblPos val="nextTo"/>
        <c:crossAx val="89026944"/>
        <c:crosses val="autoZero"/>
        <c:auto val="1"/>
        <c:lblAlgn val="ctr"/>
        <c:lblOffset val="100"/>
      </c:catAx>
      <c:valAx>
        <c:axId val="89026944"/>
        <c:scaling>
          <c:orientation val="minMax"/>
          <c:max val="50"/>
          <c:min val="10"/>
        </c:scaling>
        <c:axPos val="l"/>
        <c:majorGridlines/>
        <c:numFmt formatCode="General" sourceLinked="1"/>
        <c:tickLblPos val="nextTo"/>
        <c:crossAx val="88935040"/>
        <c:crosses val="autoZero"/>
        <c:crossBetween val="between"/>
      </c:valAx>
    </c:plotArea>
    <c:plotVisOnly val="1"/>
    <c:dispBlanksAs val="gap"/>
  </c:chart>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en-US"/>
  <c:style val="18"/>
  <c:chart>
    <c:title>
      <c:tx>
        <c:rich>
          <a:bodyPr/>
          <a:lstStyle/>
          <a:p>
            <a:pPr>
              <a:defRPr/>
            </a:pPr>
            <a:r>
              <a:rPr lang="en-US" dirty="0"/>
              <a:t>ITG IS </a:t>
            </a:r>
            <a:r>
              <a:rPr lang="en-US" dirty="0" smtClean="0"/>
              <a:t>Costs (</a:t>
            </a:r>
            <a:r>
              <a:rPr lang="en-US" dirty="0"/>
              <a:t>bps)</a:t>
            </a:r>
          </a:p>
        </c:rich>
      </c:tx>
      <c:layout>
        <c:manualLayout>
          <c:xMode val="edge"/>
          <c:yMode val="edge"/>
          <c:x val="0.39276832281247209"/>
          <c:y val="2.2922636103151907E-2"/>
        </c:manualLayout>
      </c:layout>
    </c:title>
    <c:plotArea>
      <c:layout/>
      <c:barChart>
        <c:barDir val="col"/>
        <c:grouping val="clustered"/>
        <c:ser>
          <c:idx val="0"/>
          <c:order val="0"/>
          <c:tx>
            <c:strRef>
              <c:f>'ITG IS'!$G$1</c:f>
              <c:strCache>
                <c:ptCount val="1"/>
                <c:pt idx="0">
                  <c:v>IS Cost (bps)</c:v>
                </c:pt>
              </c:strCache>
            </c:strRef>
          </c:tx>
          <c:spPr>
            <a:solidFill>
              <a:srgbClr val="9CBEBD"/>
            </a:solidFill>
          </c:spPr>
          <c:cat>
            <c:strRef>
              <c:f>('ITG IS'!$F$11,'ITG IS'!$F$19,'ITG IS'!$F$43,'ITG IS'!$F$46)</c:f>
              <c:strCache>
                <c:ptCount val="4"/>
                <c:pt idx="0">
                  <c:v>2005Q4</c:v>
                </c:pt>
                <c:pt idx="1">
                  <c:v>2007Q4</c:v>
                </c:pt>
                <c:pt idx="2">
                  <c:v>2013Q4</c:v>
                </c:pt>
                <c:pt idx="3">
                  <c:v>2014Q3</c:v>
                </c:pt>
              </c:strCache>
            </c:strRef>
          </c:cat>
          <c:val>
            <c:numRef>
              <c:f>('ITG IS'!$G$11,'ITG IS'!$J$19,'ITG IS'!$J$43,'ITG IS'!$G$46)</c:f>
              <c:numCache>
                <c:formatCode>General</c:formatCode>
                <c:ptCount val="4"/>
                <c:pt idx="0">
                  <c:v>44</c:v>
                </c:pt>
                <c:pt idx="1">
                  <c:v>47</c:v>
                </c:pt>
                <c:pt idx="2">
                  <c:v>39.799999999999997</c:v>
                </c:pt>
                <c:pt idx="3">
                  <c:v>33.799999999999997</c:v>
                </c:pt>
              </c:numCache>
            </c:numRef>
          </c:val>
        </c:ser>
        <c:dLbls/>
        <c:axId val="89059328"/>
        <c:axId val="89060864"/>
      </c:barChart>
      <c:catAx>
        <c:axId val="89059328"/>
        <c:scaling>
          <c:orientation val="minMax"/>
        </c:scaling>
        <c:axPos val="b"/>
        <c:tickLblPos val="nextTo"/>
        <c:crossAx val="89060864"/>
        <c:crosses val="autoZero"/>
        <c:auto val="1"/>
        <c:lblAlgn val="ctr"/>
        <c:lblOffset val="100"/>
      </c:catAx>
      <c:valAx>
        <c:axId val="89060864"/>
        <c:scaling>
          <c:orientation val="minMax"/>
          <c:max val="50"/>
          <c:min val="10"/>
        </c:scaling>
        <c:axPos val="l"/>
        <c:majorGridlines/>
        <c:numFmt formatCode="General" sourceLinked="1"/>
        <c:tickLblPos val="nextTo"/>
        <c:crossAx val="89059328"/>
        <c:crosses val="autoZero"/>
        <c:crossBetween val="between"/>
      </c:valAx>
    </c:plotArea>
    <c:plotVisOnly val="1"/>
    <c:dispBlanksAs val="gap"/>
  </c:chart>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en-US"/>
  <c:style val="18"/>
  <c:chart>
    <c:title>
      <c:tx>
        <c:rich>
          <a:bodyPr/>
          <a:lstStyle/>
          <a:p>
            <a:pPr>
              <a:defRPr/>
            </a:pPr>
            <a:r>
              <a:rPr lang="en-US"/>
              <a:t>ITG IS Cost (bps)</a:t>
            </a:r>
          </a:p>
        </c:rich>
      </c:tx>
    </c:title>
    <c:plotArea>
      <c:layout/>
      <c:barChart>
        <c:barDir val="col"/>
        <c:grouping val="clustered"/>
        <c:dLbls/>
        <c:axId val="90796416"/>
        <c:axId val="90797952"/>
      </c:barChart>
      <c:catAx>
        <c:axId val="90796416"/>
        <c:scaling>
          <c:orientation val="minMax"/>
        </c:scaling>
        <c:axPos val="b"/>
        <c:tickLblPos val="nextTo"/>
        <c:crossAx val="90797952"/>
        <c:crosses val="autoZero"/>
        <c:auto val="1"/>
        <c:lblAlgn val="ctr"/>
        <c:lblOffset val="100"/>
      </c:catAx>
      <c:valAx>
        <c:axId val="90797952"/>
        <c:scaling>
          <c:orientation val="minMax"/>
          <c:max val="50"/>
          <c:min val="10"/>
        </c:scaling>
        <c:axPos val="l"/>
        <c:majorGridlines/>
        <c:numFmt formatCode="General" sourceLinked="1"/>
        <c:tickLblPos val="nextTo"/>
        <c:crossAx val="90796416"/>
        <c:crosses val="autoZero"/>
        <c:crossBetween val="between"/>
      </c:valAx>
    </c:plotArea>
    <c:plotVisOnly val="1"/>
    <c:dispBlanksAs val="gap"/>
  </c:chart>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en-US"/>
  <c:style val="18"/>
  <c:chart>
    <c:plotArea>
      <c:layout/>
      <c:barChart>
        <c:barDir val="col"/>
        <c:grouping val="clustered"/>
        <c:ser>
          <c:idx val="0"/>
          <c:order val="0"/>
          <c:tx>
            <c:strRef>
              <c:f>'ITG IS'!$G$1</c:f>
              <c:strCache>
                <c:ptCount val="1"/>
                <c:pt idx="0">
                  <c:v>IS Cost (bps)</c:v>
                </c:pt>
              </c:strCache>
            </c:strRef>
          </c:tx>
          <c:spPr>
            <a:solidFill>
              <a:srgbClr val="96D6FF"/>
            </a:solidFill>
          </c:spPr>
          <c:trendline>
            <c:spPr>
              <a:ln w="76200" cmpd="sng">
                <a:solidFill>
                  <a:srgbClr val="3366FF"/>
                </a:solidFill>
              </a:ln>
            </c:spPr>
            <c:trendlineType val="linear"/>
          </c:trendline>
          <c:cat>
            <c:strRef>
              <c:f>'ITG IS'!$F$8:$F$46</c:f>
              <c:strCache>
                <c:ptCount val="39"/>
                <c:pt idx="0">
                  <c:v>2005Q1</c:v>
                </c:pt>
                <c:pt idx="1">
                  <c:v>2005Q2</c:v>
                </c:pt>
                <c:pt idx="2">
                  <c:v>2005Q3</c:v>
                </c:pt>
                <c:pt idx="3">
                  <c:v>2005Q4</c:v>
                </c:pt>
                <c:pt idx="4">
                  <c:v>2006Q1</c:v>
                </c:pt>
                <c:pt idx="5">
                  <c:v>2006Q2</c:v>
                </c:pt>
                <c:pt idx="6">
                  <c:v>2006Q3</c:v>
                </c:pt>
                <c:pt idx="7">
                  <c:v>2006Q4</c:v>
                </c:pt>
                <c:pt idx="8">
                  <c:v>2007Q1</c:v>
                </c:pt>
                <c:pt idx="9">
                  <c:v>2007Q2</c:v>
                </c:pt>
                <c:pt idx="10">
                  <c:v>2007Q3</c:v>
                </c:pt>
                <c:pt idx="11">
                  <c:v>2007Q4</c:v>
                </c:pt>
                <c:pt idx="12">
                  <c:v>2008Q1</c:v>
                </c:pt>
                <c:pt idx="13">
                  <c:v>2008Q2</c:v>
                </c:pt>
                <c:pt idx="14">
                  <c:v>2008Q3</c:v>
                </c:pt>
                <c:pt idx="15">
                  <c:v>2008Q4</c:v>
                </c:pt>
                <c:pt idx="16">
                  <c:v>2009Q1</c:v>
                </c:pt>
                <c:pt idx="17">
                  <c:v>2009Q2</c:v>
                </c:pt>
                <c:pt idx="18">
                  <c:v>2009Q3</c:v>
                </c:pt>
                <c:pt idx="19">
                  <c:v>2009Q4</c:v>
                </c:pt>
                <c:pt idx="20">
                  <c:v>2010Q1</c:v>
                </c:pt>
                <c:pt idx="21">
                  <c:v>2010Q2</c:v>
                </c:pt>
                <c:pt idx="22">
                  <c:v>2010Q3</c:v>
                </c:pt>
                <c:pt idx="23">
                  <c:v>2010Q4</c:v>
                </c:pt>
                <c:pt idx="24">
                  <c:v>2011Q1</c:v>
                </c:pt>
                <c:pt idx="25">
                  <c:v>2011Q2</c:v>
                </c:pt>
                <c:pt idx="26">
                  <c:v>2011Q3</c:v>
                </c:pt>
                <c:pt idx="27">
                  <c:v>2011Q4</c:v>
                </c:pt>
                <c:pt idx="28">
                  <c:v>2012Q1</c:v>
                </c:pt>
                <c:pt idx="29">
                  <c:v>2012Q2</c:v>
                </c:pt>
                <c:pt idx="30">
                  <c:v>2012Q3</c:v>
                </c:pt>
                <c:pt idx="31">
                  <c:v>2012Q4</c:v>
                </c:pt>
                <c:pt idx="32">
                  <c:v>2013Q1</c:v>
                </c:pt>
                <c:pt idx="33">
                  <c:v>2013Q2</c:v>
                </c:pt>
                <c:pt idx="34">
                  <c:v>2013Q3</c:v>
                </c:pt>
                <c:pt idx="35">
                  <c:v>2013Q4</c:v>
                </c:pt>
                <c:pt idx="36">
                  <c:v>2014Q1</c:v>
                </c:pt>
                <c:pt idx="37">
                  <c:v>2014Q2</c:v>
                </c:pt>
                <c:pt idx="38">
                  <c:v>2014Q3</c:v>
                </c:pt>
              </c:strCache>
            </c:strRef>
          </c:cat>
          <c:val>
            <c:numRef>
              <c:f>'ITG IS'!$G$8:$G$46</c:f>
              <c:numCache>
                <c:formatCode>General</c:formatCode>
                <c:ptCount val="39"/>
                <c:pt idx="0">
                  <c:v>48</c:v>
                </c:pt>
                <c:pt idx="1">
                  <c:v>37</c:v>
                </c:pt>
                <c:pt idx="2">
                  <c:v>37</c:v>
                </c:pt>
                <c:pt idx="3">
                  <c:v>44</c:v>
                </c:pt>
                <c:pt idx="4">
                  <c:v>44</c:v>
                </c:pt>
                <c:pt idx="5">
                  <c:v>46</c:v>
                </c:pt>
                <c:pt idx="6">
                  <c:v>48</c:v>
                </c:pt>
                <c:pt idx="7">
                  <c:v>35</c:v>
                </c:pt>
                <c:pt idx="8">
                  <c:v>29</c:v>
                </c:pt>
                <c:pt idx="9">
                  <c:v>31</c:v>
                </c:pt>
                <c:pt idx="10">
                  <c:v>26</c:v>
                </c:pt>
                <c:pt idx="11">
                  <c:v>47</c:v>
                </c:pt>
                <c:pt idx="12">
                  <c:v>50</c:v>
                </c:pt>
                <c:pt idx="13">
                  <c:v>37</c:v>
                </c:pt>
                <c:pt idx="14">
                  <c:v>55.3</c:v>
                </c:pt>
                <c:pt idx="15">
                  <c:v>84.3</c:v>
                </c:pt>
                <c:pt idx="16">
                  <c:v>63.3</c:v>
                </c:pt>
                <c:pt idx="17">
                  <c:v>52.2</c:v>
                </c:pt>
                <c:pt idx="18">
                  <c:v>44.9</c:v>
                </c:pt>
                <c:pt idx="19">
                  <c:v>44.3</c:v>
                </c:pt>
                <c:pt idx="20">
                  <c:v>41.1</c:v>
                </c:pt>
                <c:pt idx="21">
                  <c:v>41.1</c:v>
                </c:pt>
                <c:pt idx="22">
                  <c:v>39.200000000000003</c:v>
                </c:pt>
                <c:pt idx="23">
                  <c:v>38.700000000000003</c:v>
                </c:pt>
                <c:pt idx="24">
                  <c:v>38.6</c:v>
                </c:pt>
                <c:pt idx="25">
                  <c:v>36.799999999999997</c:v>
                </c:pt>
                <c:pt idx="26">
                  <c:v>42.1</c:v>
                </c:pt>
                <c:pt idx="27">
                  <c:v>38</c:v>
                </c:pt>
                <c:pt idx="28">
                  <c:v>36</c:v>
                </c:pt>
                <c:pt idx="29">
                  <c:v>36.5</c:v>
                </c:pt>
                <c:pt idx="30">
                  <c:v>38.9</c:v>
                </c:pt>
                <c:pt idx="31">
                  <c:v>38.799999999999997</c:v>
                </c:pt>
                <c:pt idx="32">
                  <c:v>37.5</c:v>
                </c:pt>
                <c:pt idx="33">
                  <c:v>37.5</c:v>
                </c:pt>
                <c:pt idx="34">
                  <c:v>35.9</c:v>
                </c:pt>
                <c:pt idx="35">
                  <c:v>39.799999999999997</c:v>
                </c:pt>
                <c:pt idx="36">
                  <c:v>38.299999999999997</c:v>
                </c:pt>
                <c:pt idx="37">
                  <c:v>36.1</c:v>
                </c:pt>
                <c:pt idx="38">
                  <c:v>33.799999999999997</c:v>
                </c:pt>
              </c:numCache>
            </c:numRef>
          </c:val>
        </c:ser>
        <c:ser>
          <c:idx val="1"/>
          <c:order val="1"/>
          <c:tx>
            <c:strRef>
              <c:f>'ITG IS'!$H$1</c:f>
              <c:strCache>
                <c:ptCount val="1"/>
                <c:pt idx="0">
                  <c:v>VIX</c:v>
                </c:pt>
              </c:strCache>
            </c:strRef>
          </c:tx>
          <c:spPr>
            <a:solidFill>
              <a:srgbClr val="BE8184"/>
            </a:solidFill>
          </c:spPr>
          <c:cat>
            <c:strRef>
              <c:f>'ITG IS'!$F$8:$F$46</c:f>
              <c:strCache>
                <c:ptCount val="39"/>
                <c:pt idx="0">
                  <c:v>2005Q1</c:v>
                </c:pt>
                <c:pt idx="1">
                  <c:v>2005Q2</c:v>
                </c:pt>
                <c:pt idx="2">
                  <c:v>2005Q3</c:v>
                </c:pt>
                <c:pt idx="3">
                  <c:v>2005Q4</c:v>
                </c:pt>
                <c:pt idx="4">
                  <c:v>2006Q1</c:v>
                </c:pt>
                <c:pt idx="5">
                  <c:v>2006Q2</c:v>
                </c:pt>
                <c:pt idx="6">
                  <c:v>2006Q3</c:v>
                </c:pt>
                <c:pt idx="7">
                  <c:v>2006Q4</c:v>
                </c:pt>
                <c:pt idx="8">
                  <c:v>2007Q1</c:v>
                </c:pt>
                <c:pt idx="9">
                  <c:v>2007Q2</c:v>
                </c:pt>
                <c:pt idx="10">
                  <c:v>2007Q3</c:v>
                </c:pt>
                <c:pt idx="11">
                  <c:v>2007Q4</c:v>
                </c:pt>
                <c:pt idx="12">
                  <c:v>2008Q1</c:v>
                </c:pt>
                <c:pt idx="13">
                  <c:v>2008Q2</c:v>
                </c:pt>
                <c:pt idx="14">
                  <c:v>2008Q3</c:v>
                </c:pt>
                <c:pt idx="15">
                  <c:v>2008Q4</c:v>
                </c:pt>
                <c:pt idx="16">
                  <c:v>2009Q1</c:v>
                </c:pt>
                <c:pt idx="17">
                  <c:v>2009Q2</c:v>
                </c:pt>
                <c:pt idx="18">
                  <c:v>2009Q3</c:v>
                </c:pt>
                <c:pt idx="19">
                  <c:v>2009Q4</c:v>
                </c:pt>
                <c:pt idx="20">
                  <c:v>2010Q1</c:v>
                </c:pt>
                <c:pt idx="21">
                  <c:v>2010Q2</c:v>
                </c:pt>
                <c:pt idx="22">
                  <c:v>2010Q3</c:v>
                </c:pt>
                <c:pt idx="23">
                  <c:v>2010Q4</c:v>
                </c:pt>
                <c:pt idx="24">
                  <c:v>2011Q1</c:v>
                </c:pt>
                <c:pt idx="25">
                  <c:v>2011Q2</c:v>
                </c:pt>
                <c:pt idx="26">
                  <c:v>2011Q3</c:v>
                </c:pt>
                <c:pt idx="27">
                  <c:v>2011Q4</c:v>
                </c:pt>
                <c:pt idx="28">
                  <c:v>2012Q1</c:v>
                </c:pt>
                <c:pt idx="29">
                  <c:v>2012Q2</c:v>
                </c:pt>
                <c:pt idx="30">
                  <c:v>2012Q3</c:v>
                </c:pt>
                <c:pt idx="31">
                  <c:v>2012Q4</c:v>
                </c:pt>
                <c:pt idx="32">
                  <c:v>2013Q1</c:v>
                </c:pt>
                <c:pt idx="33">
                  <c:v>2013Q2</c:v>
                </c:pt>
                <c:pt idx="34">
                  <c:v>2013Q3</c:v>
                </c:pt>
                <c:pt idx="35">
                  <c:v>2013Q4</c:v>
                </c:pt>
                <c:pt idx="36">
                  <c:v>2014Q1</c:v>
                </c:pt>
                <c:pt idx="37">
                  <c:v>2014Q2</c:v>
                </c:pt>
                <c:pt idx="38">
                  <c:v>2014Q3</c:v>
                </c:pt>
              </c:strCache>
            </c:strRef>
          </c:cat>
          <c:val>
            <c:numRef>
              <c:f>'ITG IS'!$H$8:$H$46</c:f>
              <c:numCache>
                <c:formatCode>0</c:formatCode>
                <c:ptCount val="39"/>
                <c:pt idx="0">
                  <c:v>12.787049180327868</c:v>
                </c:pt>
                <c:pt idx="1">
                  <c:v>12.845833333333331</c:v>
                </c:pt>
                <c:pt idx="2">
                  <c:v>13.161162790697668</c:v>
                </c:pt>
                <c:pt idx="3">
                  <c:v>11.26</c:v>
                </c:pt>
                <c:pt idx="4">
                  <c:v>12.042419354838712</c:v>
                </c:pt>
                <c:pt idx="5">
                  <c:v>14.720843373493979</c:v>
                </c:pt>
                <c:pt idx="6">
                  <c:v>11.938255813953489</c:v>
                </c:pt>
                <c:pt idx="7">
                  <c:v>10.964500000000001</c:v>
                </c:pt>
                <c:pt idx="8">
                  <c:v>12.562786885245904</c:v>
                </c:pt>
                <c:pt idx="9">
                  <c:v>14.62166666666667</c:v>
                </c:pt>
                <c:pt idx="10">
                  <c:v>22.960697674418597</c:v>
                </c:pt>
                <c:pt idx="11">
                  <c:v>21.651000000000003</c:v>
                </c:pt>
                <c:pt idx="12">
                  <c:v>26.120163934426227</c:v>
                </c:pt>
                <c:pt idx="13">
                  <c:v>21.606395348837211</c:v>
                </c:pt>
                <c:pt idx="14">
                  <c:v>43.652976190476174</c:v>
                </c:pt>
                <c:pt idx="15">
                  <c:v>52.405000000000001</c:v>
                </c:pt>
                <c:pt idx="16">
                  <c:v>45</c:v>
                </c:pt>
                <c:pt idx="17">
                  <c:v>31.241999999999987</c:v>
                </c:pt>
                <c:pt idx="18">
                  <c:v>24.580000000000009</c:v>
                </c:pt>
                <c:pt idx="19">
                  <c:v>21.242727272727247</c:v>
                </c:pt>
                <c:pt idx="20">
                  <c:v>20.149672131147536</c:v>
                </c:pt>
                <c:pt idx="21">
                  <c:v>26.185476190476169</c:v>
                </c:pt>
                <c:pt idx="22">
                  <c:v>21.966235294117645</c:v>
                </c:pt>
                <c:pt idx="23">
                  <c:v>17.569545454545459</c:v>
                </c:pt>
                <c:pt idx="24">
                  <c:v>18.613387096774201</c:v>
                </c:pt>
                <c:pt idx="25">
                  <c:v>17.902891566265058</c:v>
                </c:pt>
                <c:pt idx="26">
                  <c:v>34.10453488372093</c:v>
                </c:pt>
                <c:pt idx="27">
                  <c:v>25.047619047619047</c:v>
                </c:pt>
                <c:pt idx="28">
                  <c:v>18.204677419354841</c:v>
                </c:pt>
                <c:pt idx="29">
                  <c:v>19.419047619047621</c:v>
                </c:pt>
                <c:pt idx="30">
                  <c:v>15.99702380952381</c:v>
                </c:pt>
                <c:pt idx="31">
                  <c:v>17.258499999999998</c:v>
                </c:pt>
                <c:pt idx="32">
                  <c:v>13.52866666666667</c:v>
                </c:pt>
                <c:pt idx="33">
                  <c:v>14.616162790697679</c:v>
                </c:pt>
                <c:pt idx="34">
                  <c:v>14.347999999999999</c:v>
                </c:pt>
                <c:pt idx="35">
                  <c:v>14.189047619047622</c:v>
                </c:pt>
                <c:pt idx="36">
                  <c:v>14.824918032786879</c:v>
                </c:pt>
                <c:pt idx="37">
                  <c:v>12.624705882352929</c:v>
                </c:pt>
                <c:pt idx="38">
                  <c:v>14.707857142857138</c:v>
                </c:pt>
              </c:numCache>
            </c:numRef>
          </c:val>
        </c:ser>
        <c:dLbls/>
        <c:axId val="89140608"/>
        <c:axId val="89154688"/>
      </c:barChart>
      <c:catAx>
        <c:axId val="89140608"/>
        <c:scaling>
          <c:orientation val="minMax"/>
        </c:scaling>
        <c:axPos val="b"/>
        <c:tickLblPos val="nextTo"/>
        <c:crossAx val="89154688"/>
        <c:crosses val="autoZero"/>
        <c:auto val="1"/>
        <c:lblAlgn val="ctr"/>
        <c:lblOffset val="100"/>
      </c:catAx>
      <c:valAx>
        <c:axId val="89154688"/>
        <c:scaling>
          <c:orientation val="minMax"/>
          <c:max val="70"/>
          <c:min val="10"/>
        </c:scaling>
        <c:axPos val="l"/>
        <c:majorGridlines/>
        <c:numFmt formatCode="General" sourceLinked="1"/>
        <c:tickLblPos val="nextTo"/>
        <c:crossAx val="89140608"/>
        <c:crosses val="autoZero"/>
        <c:crossBetween val="between"/>
      </c:valAx>
    </c:plotArea>
    <c:plotVisOnly val="1"/>
    <c:dispBlanksAs val="gap"/>
  </c:chart>
  <c:externalData r:id="rId1"/>
</c:chartSpace>
</file>

<file path=ppt/charts/chart5.xml><?xml version="1.0" encoding="utf-8"?>
<c:chartSpace xmlns:c="http://schemas.openxmlformats.org/drawingml/2006/chart" xmlns:a="http://schemas.openxmlformats.org/drawingml/2006/main" xmlns:r="http://schemas.openxmlformats.org/officeDocument/2006/relationships">
  <c:lang val="en-US"/>
  <c:style val="18"/>
  <c:chart>
    <c:title>
      <c:tx>
        <c:rich>
          <a:bodyPr/>
          <a:lstStyle/>
          <a:p>
            <a:pPr>
              <a:defRPr/>
            </a:pPr>
            <a:r>
              <a:rPr lang="en-US"/>
              <a:t>ITG IS Cost (bps)</a:t>
            </a:r>
          </a:p>
        </c:rich>
      </c:tx>
    </c:title>
    <c:plotArea>
      <c:layout/>
      <c:barChart>
        <c:barDir val="col"/>
        <c:grouping val="clustered"/>
        <c:dLbls/>
        <c:axId val="89169280"/>
        <c:axId val="89191552"/>
      </c:barChart>
      <c:catAx>
        <c:axId val="89169280"/>
        <c:scaling>
          <c:orientation val="minMax"/>
        </c:scaling>
        <c:axPos val="b"/>
        <c:tickLblPos val="nextTo"/>
        <c:crossAx val="89191552"/>
        <c:crosses val="autoZero"/>
        <c:auto val="1"/>
        <c:lblAlgn val="ctr"/>
        <c:lblOffset val="100"/>
      </c:catAx>
      <c:valAx>
        <c:axId val="89191552"/>
        <c:scaling>
          <c:orientation val="minMax"/>
          <c:max val="50"/>
          <c:min val="10"/>
        </c:scaling>
        <c:axPos val="l"/>
        <c:majorGridlines/>
        <c:numFmt formatCode="General" sourceLinked="1"/>
        <c:tickLblPos val="nextTo"/>
        <c:crossAx val="89169280"/>
        <c:crosses val="autoZero"/>
        <c:crossBetween val="between"/>
      </c:valAx>
    </c:plotArea>
    <c:plotVisOnly val="1"/>
    <c:dispBlanksAs val="gap"/>
  </c:chart>
  <c:externalData r:id="rId1"/>
</c:chartSpace>
</file>

<file path=ppt/charts/chart6.xml><?xml version="1.0" encoding="utf-8"?>
<c:chartSpace xmlns:c="http://schemas.openxmlformats.org/drawingml/2006/chart" xmlns:a="http://schemas.openxmlformats.org/drawingml/2006/main" xmlns:r="http://schemas.openxmlformats.org/officeDocument/2006/relationships">
  <c:lang val="en-US"/>
  <c:style val="18"/>
  <c:chart>
    <c:plotArea>
      <c:layout/>
      <c:barChart>
        <c:barDir val="col"/>
        <c:grouping val="clustered"/>
        <c:ser>
          <c:idx val="0"/>
          <c:order val="0"/>
          <c:tx>
            <c:strRef>
              <c:f>'ITG IS'!$G$1</c:f>
              <c:strCache>
                <c:ptCount val="1"/>
                <c:pt idx="0">
                  <c:v>IS Cost (bps)</c:v>
                </c:pt>
              </c:strCache>
            </c:strRef>
          </c:tx>
          <c:spPr>
            <a:solidFill>
              <a:srgbClr val="96D6FF"/>
            </a:solidFill>
          </c:spPr>
          <c:trendline>
            <c:spPr>
              <a:ln w="76200" cmpd="sng">
                <a:solidFill>
                  <a:srgbClr val="3366FF"/>
                </a:solidFill>
              </a:ln>
            </c:spPr>
            <c:trendlineType val="linear"/>
          </c:trendline>
          <c:cat>
            <c:strRef>
              <c:f>'ITG IS'!$F$2:$F$46</c:f>
              <c:strCache>
                <c:ptCount val="45"/>
                <c:pt idx="0">
                  <c:v>2003Q3</c:v>
                </c:pt>
                <c:pt idx="1">
                  <c:v>2003Q4</c:v>
                </c:pt>
                <c:pt idx="2">
                  <c:v>2004Q1</c:v>
                </c:pt>
                <c:pt idx="3">
                  <c:v>2004Q2</c:v>
                </c:pt>
                <c:pt idx="4">
                  <c:v>2004Q3</c:v>
                </c:pt>
                <c:pt idx="5">
                  <c:v>2004Q4</c:v>
                </c:pt>
                <c:pt idx="6">
                  <c:v>2005Q1</c:v>
                </c:pt>
                <c:pt idx="7">
                  <c:v>2005Q2</c:v>
                </c:pt>
                <c:pt idx="8">
                  <c:v>2005Q3</c:v>
                </c:pt>
                <c:pt idx="9">
                  <c:v>2005Q4</c:v>
                </c:pt>
                <c:pt idx="10">
                  <c:v>2006Q1</c:v>
                </c:pt>
                <c:pt idx="11">
                  <c:v>2006Q2</c:v>
                </c:pt>
                <c:pt idx="12">
                  <c:v>2006Q3</c:v>
                </c:pt>
                <c:pt idx="13">
                  <c:v>2006Q4</c:v>
                </c:pt>
                <c:pt idx="14">
                  <c:v>2007Q1</c:v>
                </c:pt>
                <c:pt idx="15">
                  <c:v>2007Q2</c:v>
                </c:pt>
                <c:pt idx="16">
                  <c:v>2007Q3</c:v>
                </c:pt>
                <c:pt idx="17">
                  <c:v>2007Q4</c:v>
                </c:pt>
                <c:pt idx="18">
                  <c:v>2008Q1</c:v>
                </c:pt>
                <c:pt idx="19">
                  <c:v>2008Q2</c:v>
                </c:pt>
                <c:pt idx="20">
                  <c:v>2008Q3</c:v>
                </c:pt>
                <c:pt idx="21">
                  <c:v>2008Q4</c:v>
                </c:pt>
                <c:pt idx="22">
                  <c:v>2009Q1</c:v>
                </c:pt>
                <c:pt idx="23">
                  <c:v>2009Q2</c:v>
                </c:pt>
                <c:pt idx="24">
                  <c:v>2009Q3</c:v>
                </c:pt>
                <c:pt idx="25">
                  <c:v>2009Q4</c:v>
                </c:pt>
                <c:pt idx="26">
                  <c:v>2010Q1</c:v>
                </c:pt>
                <c:pt idx="27">
                  <c:v>2010Q2</c:v>
                </c:pt>
                <c:pt idx="28">
                  <c:v>2010Q3</c:v>
                </c:pt>
                <c:pt idx="29">
                  <c:v>2010Q4</c:v>
                </c:pt>
                <c:pt idx="30">
                  <c:v>2011Q1</c:v>
                </c:pt>
                <c:pt idx="31">
                  <c:v>2011Q2</c:v>
                </c:pt>
                <c:pt idx="32">
                  <c:v>2011Q3</c:v>
                </c:pt>
                <c:pt idx="33">
                  <c:v>2011Q4</c:v>
                </c:pt>
                <c:pt idx="34">
                  <c:v>2012Q1</c:v>
                </c:pt>
                <c:pt idx="35">
                  <c:v>2012Q2</c:v>
                </c:pt>
                <c:pt idx="36">
                  <c:v>2012Q3</c:v>
                </c:pt>
                <c:pt idx="37">
                  <c:v>2012Q4</c:v>
                </c:pt>
                <c:pt idx="38">
                  <c:v>2013Q1</c:v>
                </c:pt>
                <c:pt idx="39">
                  <c:v>2013Q2</c:v>
                </c:pt>
                <c:pt idx="40">
                  <c:v>2013Q3</c:v>
                </c:pt>
                <c:pt idx="41">
                  <c:v>2013Q4</c:v>
                </c:pt>
                <c:pt idx="42">
                  <c:v>2014Q1</c:v>
                </c:pt>
                <c:pt idx="43">
                  <c:v>2014Q2</c:v>
                </c:pt>
                <c:pt idx="44">
                  <c:v>2014Q3</c:v>
                </c:pt>
              </c:strCache>
            </c:strRef>
          </c:cat>
          <c:val>
            <c:numRef>
              <c:f>'ITG IS'!$G$2:$G$46</c:f>
              <c:numCache>
                <c:formatCode>General</c:formatCode>
                <c:ptCount val="45"/>
                <c:pt idx="0">
                  <c:v>63</c:v>
                </c:pt>
                <c:pt idx="1">
                  <c:v>55</c:v>
                </c:pt>
                <c:pt idx="2">
                  <c:v>59</c:v>
                </c:pt>
                <c:pt idx="3">
                  <c:v>55</c:v>
                </c:pt>
                <c:pt idx="4">
                  <c:v>59</c:v>
                </c:pt>
                <c:pt idx="5">
                  <c:v>54</c:v>
                </c:pt>
                <c:pt idx="6">
                  <c:v>48</c:v>
                </c:pt>
                <c:pt idx="7">
                  <c:v>37</c:v>
                </c:pt>
                <c:pt idx="8">
                  <c:v>37</c:v>
                </c:pt>
                <c:pt idx="9">
                  <c:v>44</c:v>
                </c:pt>
                <c:pt idx="10">
                  <c:v>44</c:v>
                </c:pt>
                <c:pt idx="11">
                  <c:v>46</c:v>
                </c:pt>
                <c:pt idx="12">
                  <c:v>48</c:v>
                </c:pt>
                <c:pt idx="13">
                  <c:v>35</c:v>
                </c:pt>
                <c:pt idx="14">
                  <c:v>29</c:v>
                </c:pt>
                <c:pt idx="15">
                  <c:v>31</c:v>
                </c:pt>
                <c:pt idx="16">
                  <c:v>26</c:v>
                </c:pt>
                <c:pt idx="17">
                  <c:v>47</c:v>
                </c:pt>
                <c:pt idx="18">
                  <c:v>50</c:v>
                </c:pt>
                <c:pt idx="19">
                  <c:v>37</c:v>
                </c:pt>
                <c:pt idx="20">
                  <c:v>55.3</c:v>
                </c:pt>
                <c:pt idx="21">
                  <c:v>84.3</c:v>
                </c:pt>
                <c:pt idx="22">
                  <c:v>63.3</c:v>
                </c:pt>
                <c:pt idx="23">
                  <c:v>52.2</c:v>
                </c:pt>
                <c:pt idx="24">
                  <c:v>44.9</c:v>
                </c:pt>
                <c:pt idx="25">
                  <c:v>44.3</c:v>
                </c:pt>
                <c:pt idx="26">
                  <c:v>41.1</c:v>
                </c:pt>
                <c:pt idx="27">
                  <c:v>41.1</c:v>
                </c:pt>
                <c:pt idx="28">
                  <c:v>39.200000000000003</c:v>
                </c:pt>
                <c:pt idx="29">
                  <c:v>38.700000000000003</c:v>
                </c:pt>
                <c:pt idx="30">
                  <c:v>38.6</c:v>
                </c:pt>
                <c:pt idx="31">
                  <c:v>36.799999999999997</c:v>
                </c:pt>
                <c:pt idx="32">
                  <c:v>42.1</c:v>
                </c:pt>
                <c:pt idx="33">
                  <c:v>38</c:v>
                </c:pt>
                <c:pt idx="34">
                  <c:v>36</c:v>
                </c:pt>
                <c:pt idx="35">
                  <c:v>36.5</c:v>
                </c:pt>
                <c:pt idx="36">
                  <c:v>38.9</c:v>
                </c:pt>
                <c:pt idx="37">
                  <c:v>38.799999999999997</c:v>
                </c:pt>
                <c:pt idx="38">
                  <c:v>37.5</c:v>
                </c:pt>
                <c:pt idx="39">
                  <c:v>37.5</c:v>
                </c:pt>
                <c:pt idx="40">
                  <c:v>35.9</c:v>
                </c:pt>
                <c:pt idx="41">
                  <c:v>39.799999999999997</c:v>
                </c:pt>
                <c:pt idx="42">
                  <c:v>38.299999999999997</c:v>
                </c:pt>
                <c:pt idx="43">
                  <c:v>36.1</c:v>
                </c:pt>
                <c:pt idx="44">
                  <c:v>33.799999999999997</c:v>
                </c:pt>
              </c:numCache>
            </c:numRef>
          </c:val>
        </c:ser>
        <c:ser>
          <c:idx val="1"/>
          <c:order val="1"/>
          <c:tx>
            <c:strRef>
              <c:f>'ITG IS'!$H$1</c:f>
              <c:strCache>
                <c:ptCount val="1"/>
                <c:pt idx="0">
                  <c:v>VIX</c:v>
                </c:pt>
              </c:strCache>
            </c:strRef>
          </c:tx>
          <c:spPr>
            <a:solidFill>
              <a:srgbClr val="BE8184"/>
            </a:solidFill>
          </c:spPr>
          <c:cat>
            <c:strRef>
              <c:f>'ITG IS'!$F$2:$F$46</c:f>
              <c:strCache>
                <c:ptCount val="45"/>
                <c:pt idx="0">
                  <c:v>2003Q3</c:v>
                </c:pt>
                <c:pt idx="1">
                  <c:v>2003Q4</c:v>
                </c:pt>
                <c:pt idx="2">
                  <c:v>2004Q1</c:v>
                </c:pt>
                <c:pt idx="3">
                  <c:v>2004Q2</c:v>
                </c:pt>
                <c:pt idx="4">
                  <c:v>2004Q3</c:v>
                </c:pt>
                <c:pt idx="5">
                  <c:v>2004Q4</c:v>
                </c:pt>
                <c:pt idx="6">
                  <c:v>2005Q1</c:v>
                </c:pt>
                <c:pt idx="7">
                  <c:v>2005Q2</c:v>
                </c:pt>
                <c:pt idx="8">
                  <c:v>2005Q3</c:v>
                </c:pt>
                <c:pt idx="9">
                  <c:v>2005Q4</c:v>
                </c:pt>
                <c:pt idx="10">
                  <c:v>2006Q1</c:v>
                </c:pt>
                <c:pt idx="11">
                  <c:v>2006Q2</c:v>
                </c:pt>
                <c:pt idx="12">
                  <c:v>2006Q3</c:v>
                </c:pt>
                <c:pt idx="13">
                  <c:v>2006Q4</c:v>
                </c:pt>
                <c:pt idx="14">
                  <c:v>2007Q1</c:v>
                </c:pt>
                <c:pt idx="15">
                  <c:v>2007Q2</c:v>
                </c:pt>
                <c:pt idx="16">
                  <c:v>2007Q3</c:v>
                </c:pt>
                <c:pt idx="17">
                  <c:v>2007Q4</c:v>
                </c:pt>
                <c:pt idx="18">
                  <c:v>2008Q1</c:v>
                </c:pt>
                <c:pt idx="19">
                  <c:v>2008Q2</c:v>
                </c:pt>
                <c:pt idx="20">
                  <c:v>2008Q3</c:v>
                </c:pt>
                <c:pt idx="21">
                  <c:v>2008Q4</c:v>
                </c:pt>
                <c:pt idx="22">
                  <c:v>2009Q1</c:v>
                </c:pt>
                <c:pt idx="23">
                  <c:v>2009Q2</c:v>
                </c:pt>
                <c:pt idx="24">
                  <c:v>2009Q3</c:v>
                </c:pt>
                <c:pt idx="25">
                  <c:v>2009Q4</c:v>
                </c:pt>
                <c:pt idx="26">
                  <c:v>2010Q1</c:v>
                </c:pt>
                <c:pt idx="27">
                  <c:v>2010Q2</c:v>
                </c:pt>
                <c:pt idx="28">
                  <c:v>2010Q3</c:v>
                </c:pt>
                <c:pt idx="29">
                  <c:v>2010Q4</c:v>
                </c:pt>
                <c:pt idx="30">
                  <c:v>2011Q1</c:v>
                </c:pt>
                <c:pt idx="31">
                  <c:v>2011Q2</c:v>
                </c:pt>
                <c:pt idx="32">
                  <c:v>2011Q3</c:v>
                </c:pt>
                <c:pt idx="33">
                  <c:v>2011Q4</c:v>
                </c:pt>
                <c:pt idx="34">
                  <c:v>2012Q1</c:v>
                </c:pt>
                <c:pt idx="35">
                  <c:v>2012Q2</c:v>
                </c:pt>
                <c:pt idx="36">
                  <c:v>2012Q3</c:v>
                </c:pt>
                <c:pt idx="37">
                  <c:v>2012Q4</c:v>
                </c:pt>
                <c:pt idx="38">
                  <c:v>2013Q1</c:v>
                </c:pt>
                <c:pt idx="39">
                  <c:v>2013Q2</c:v>
                </c:pt>
                <c:pt idx="40">
                  <c:v>2013Q3</c:v>
                </c:pt>
                <c:pt idx="41">
                  <c:v>2013Q4</c:v>
                </c:pt>
                <c:pt idx="42">
                  <c:v>2014Q1</c:v>
                </c:pt>
                <c:pt idx="43">
                  <c:v>2014Q2</c:v>
                </c:pt>
                <c:pt idx="44">
                  <c:v>2014Q3</c:v>
                </c:pt>
              </c:strCache>
            </c:strRef>
          </c:cat>
          <c:val>
            <c:numRef>
              <c:f>'ITG IS'!$H$2:$H$46</c:f>
              <c:numCache>
                <c:formatCode>0</c:formatCode>
                <c:ptCount val="45"/>
                <c:pt idx="0">
                  <c:v>18.572619047619046</c:v>
                </c:pt>
                <c:pt idx="1">
                  <c:v>16.826363636363617</c:v>
                </c:pt>
                <c:pt idx="2">
                  <c:v>16.658064516129027</c:v>
                </c:pt>
                <c:pt idx="3">
                  <c:v>16.046024096385537</c:v>
                </c:pt>
                <c:pt idx="4">
                  <c:v>14.850823529411761</c:v>
                </c:pt>
                <c:pt idx="5">
                  <c:v>12.459545454545463</c:v>
                </c:pt>
                <c:pt idx="6">
                  <c:v>12.787049180327868</c:v>
                </c:pt>
                <c:pt idx="7">
                  <c:v>12.845833333333331</c:v>
                </c:pt>
                <c:pt idx="8">
                  <c:v>13.161162790697668</c:v>
                </c:pt>
                <c:pt idx="9">
                  <c:v>11.26</c:v>
                </c:pt>
                <c:pt idx="10">
                  <c:v>12.042419354838712</c:v>
                </c:pt>
                <c:pt idx="11">
                  <c:v>14.720843373493979</c:v>
                </c:pt>
                <c:pt idx="12">
                  <c:v>11.938255813953489</c:v>
                </c:pt>
                <c:pt idx="13">
                  <c:v>10.964500000000001</c:v>
                </c:pt>
                <c:pt idx="14">
                  <c:v>12.562786885245904</c:v>
                </c:pt>
                <c:pt idx="15">
                  <c:v>14.62166666666667</c:v>
                </c:pt>
                <c:pt idx="16">
                  <c:v>22.960697674418597</c:v>
                </c:pt>
                <c:pt idx="17">
                  <c:v>21.651000000000003</c:v>
                </c:pt>
                <c:pt idx="18">
                  <c:v>26.120163934426227</c:v>
                </c:pt>
                <c:pt idx="19">
                  <c:v>21.606395348837211</c:v>
                </c:pt>
                <c:pt idx="20">
                  <c:v>43.652976190476174</c:v>
                </c:pt>
                <c:pt idx="21">
                  <c:v>52.405000000000001</c:v>
                </c:pt>
                <c:pt idx="22">
                  <c:v>45</c:v>
                </c:pt>
                <c:pt idx="23">
                  <c:v>31.241999999999987</c:v>
                </c:pt>
                <c:pt idx="24">
                  <c:v>24.580000000000009</c:v>
                </c:pt>
                <c:pt idx="25">
                  <c:v>21.242727272727247</c:v>
                </c:pt>
                <c:pt idx="26">
                  <c:v>20.149672131147536</c:v>
                </c:pt>
                <c:pt idx="27">
                  <c:v>26.185476190476169</c:v>
                </c:pt>
                <c:pt idx="28">
                  <c:v>21.966235294117645</c:v>
                </c:pt>
                <c:pt idx="29">
                  <c:v>17.569545454545459</c:v>
                </c:pt>
                <c:pt idx="30">
                  <c:v>18.613387096774201</c:v>
                </c:pt>
                <c:pt idx="31">
                  <c:v>17.902891566265058</c:v>
                </c:pt>
                <c:pt idx="32">
                  <c:v>34.10453488372093</c:v>
                </c:pt>
                <c:pt idx="33">
                  <c:v>25.047619047619047</c:v>
                </c:pt>
                <c:pt idx="34">
                  <c:v>18.204677419354841</c:v>
                </c:pt>
                <c:pt idx="35">
                  <c:v>19.419047619047621</c:v>
                </c:pt>
                <c:pt idx="36">
                  <c:v>15.99702380952381</c:v>
                </c:pt>
                <c:pt idx="37">
                  <c:v>17.258499999999998</c:v>
                </c:pt>
                <c:pt idx="38">
                  <c:v>13.52866666666667</c:v>
                </c:pt>
                <c:pt idx="39">
                  <c:v>14.616162790697679</c:v>
                </c:pt>
                <c:pt idx="40">
                  <c:v>14.347999999999999</c:v>
                </c:pt>
                <c:pt idx="41">
                  <c:v>14.189047619047622</c:v>
                </c:pt>
                <c:pt idx="42">
                  <c:v>14.824918032786879</c:v>
                </c:pt>
                <c:pt idx="43">
                  <c:v>12.624705882352929</c:v>
                </c:pt>
                <c:pt idx="44">
                  <c:v>14.707857142857138</c:v>
                </c:pt>
              </c:numCache>
            </c:numRef>
          </c:val>
        </c:ser>
        <c:dLbls/>
        <c:axId val="91196800"/>
        <c:axId val="91206784"/>
      </c:barChart>
      <c:catAx>
        <c:axId val="91196800"/>
        <c:scaling>
          <c:orientation val="minMax"/>
        </c:scaling>
        <c:axPos val="b"/>
        <c:tickLblPos val="nextTo"/>
        <c:crossAx val="91206784"/>
        <c:crosses val="autoZero"/>
        <c:auto val="1"/>
        <c:lblAlgn val="ctr"/>
        <c:lblOffset val="100"/>
      </c:catAx>
      <c:valAx>
        <c:axId val="91206784"/>
        <c:scaling>
          <c:orientation val="minMax"/>
          <c:max val="80"/>
          <c:min val="0"/>
        </c:scaling>
        <c:axPos val="l"/>
        <c:majorGridlines/>
        <c:numFmt formatCode="General" sourceLinked="1"/>
        <c:tickLblPos val="nextTo"/>
        <c:crossAx val="91196800"/>
        <c:crosses val="autoZero"/>
        <c:crossBetween val="between"/>
      </c:valAx>
    </c:plotArea>
    <c:plotVisOnly val="1"/>
    <c:dispBlanksAs val="gap"/>
  </c:chart>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4391460-D6F6-0F40-A962-F8618FFC7295}" type="datetimeFigureOut">
              <a:rPr lang="en-US" smtClean="0"/>
              <a:pPr/>
              <a:t>9/8/2015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A639DF7-8E55-5C44-AA90-C25EF9E831DB}" type="slidenum">
              <a:rPr lang="en-US" smtClean="0"/>
              <a:pPr/>
              <a:t>‹#›</a:t>
            </a:fld>
            <a:endParaRPr lang="en-US"/>
          </a:p>
        </p:txBody>
      </p:sp>
    </p:spTree>
    <p:extLst>
      <p:ext uri="{BB962C8B-B14F-4D97-AF65-F5344CB8AC3E}">
        <p14:creationId xmlns:p14="http://schemas.microsoft.com/office/powerpoint/2010/main" xmlns="" val="314855201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82489C-95AB-B04B-9F1F-C786D32B7555}" type="datetimeFigureOut">
              <a:rPr lang="en-US" smtClean="0"/>
              <a:pPr/>
              <a:t>9/8/2015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11D138C-844E-9641-842D-64F3B1F59AAA}" type="slidenum">
              <a:rPr lang="en-US" smtClean="0"/>
              <a:pPr/>
              <a:t>‹#›</a:t>
            </a:fld>
            <a:endParaRPr lang="en-US"/>
          </a:p>
        </p:txBody>
      </p:sp>
    </p:spTree>
    <p:extLst>
      <p:ext uri="{BB962C8B-B14F-4D97-AF65-F5344CB8AC3E}">
        <p14:creationId xmlns:p14="http://schemas.microsoft.com/office/powerpoint/2010/main" xmlns="" val="148676089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1</a:t>
            </a:fld>
            <a:endParaRPr lang="en-US"/>
          </a:p>
        </p:txBody>
      </p:sp>
    </p:spTree>
    <p:extLst>
      <p:ext uri="{BB962C8B-B14F-4D97-AF65-F5344CB8AC3E}">
        <p14:creationId xmlns:p14="http://schemas.microsoft.com/office/powerpoint/2010/main" xmlns="" val="24360539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sz="900" baseline="0" dirty="0" smtClean="0"/>
              <a:t>Another pillar of the ”rigged” argument is the use of technology. This preys on our natural suspicion of technology, especially anyone who seems to know it better than we do.</a:t>
            </a:r>
            <a:endParaRPr lang="en-US" sz="900" dirty="0" smtClean="0"/>
          </a:p>
          <a:p>
            <a:endParaRPr lang="en-US" sz="900" dirty="0" smtClean="0"/>
          </a:p>
          <a:p>
            <a:r>
              <a:rPr lang="en-US" sz="900" dirty="0" smtClean="0"/>
              <a:t>Flash Boys starts with</a:t>
            </a:r>
            <a:r>
              <a:rPr lang="en-US" sz="900" baseline="0" dirty="0" smtClean="0"/>
              <a:t> a story of tunneling underground to lay fiber optic cable, and moves on to massive data centers filled with faceless cold computers. Why would anyone pay for all this technology unless there was something suspicious going on, Michael Lewis asks.</a:t>
            </a:r>
            <a:endParaRPr lang="en-US" sz="900" dirty="0" smtClean="0"/>
          </a:p>
          <a:p>
            <a:r>
              <a:rPr lang="en-US" sz="900" baseline="0" dirty="0" smtClean="0"/>
              <a:t>	</a:t>
            </a:r>
            <a:endParaRPr lang="en-US" sz="900" dirty="0" smtClean="0"/>
          </a:p>
          <a:p>
            <a:r>
              <a:rPr lang="en-US" sz="900" u="sng" dirty="0" smtClean="0"/>
              <a:t>Anybody recognize</a:t>
            </a:r>
            <a:r>
              <a:rPr lang="en-US" sz="900" u="sng" baseline="0" dirty="0" smtClean="0"/>
              <a:t> this data center?</a:t>
            </a:r>
            <a:r>
              <a:rPr lang="en-US" sz="900" u="none" baseline="0" dirty="0" smtClean="0"/>
              <a:t> </a:t>
            </a:r>
            <a:r>
              <a:rPr lang="en-US" sz="900" b="1" u="none" baseline="0" dirty="0" smtClean="0"/>
              <a:t>Facebook.</a:t>
            </a:r>
            <a:endParaRPr lang="en-US" sz="900" b="1" u="sng" baseline="0" dirty="0" smtClean="0"/>
          </a:p>
          <a:p>
            <a:r>
              <a:rPr lang="en-US" sz="900" baseline="0" dirty="0" smtClean="0"/>
              <a:t>	computers in here are custom-built;       unique data fabric network architecture</a:t>
            </a:r>
          </a:p>
          <a:p>
            <a:r>
              <a:rPr lang="en-US" sz="900" baseline="0" dirty="0" smtClean="0"/>
              <a:t>	Flash Boys portrays data centers, </a:t>
            </a:r>
            <a:r>
              <a:rPr lang="en-US" sz="900" baseline="0" dirty="0" err="1" smtClean="0"/>
              <a:t>colocation</a:t>
            </a:r>
            <a:r>
              <a:rPr lang="en-US" sz="900" baseline="0" dirty="0" smtClean="0"/>
              <a:t> and custom networks as sinister HFT devices. In fact,</a:t>
            </a:r>
          </a:p>
          <a:p>
            <a:r>
              <a:rPr lang="en-US" sz="900" baseline="0" dirty="0" smtClean="0"/>
              <a:t>	these are common techniques for all tech companies.</a:t>
            </a:r>
          </a:p>
          <a:p>
            <a:r>
              <a:rPr lang="en-US" sz="900" dirty="0" smtClean="0"/>
              <a:t>	Facebook spends</a:t>
            </a:r>
            <a:r>
              <a:rPr lang="en-US" sz="900" baseline="0" dirty="0" smtClean="0"/>
              <a:t> maybe $500mm per year on data centers, Google more than $3bb.</a:t>
            </a:r>
          </a:p>
          <a:p>
            <a:r>
              <a:rPr lang="en-US" sz="900" baseline="0" dirty="0" smtClean="0"/>
              <a:t>	Located in Sweden. Built to reduce latency for European users.</a:t>
            </a:r>
          </a:p>
          <a:p>
            <a:r>
              <a:rPr lang="en-US" sz="900" baseline="0" dirty="0" smtClean="0"/>
              <a:t>	Flash Boys portrays the existence of NJ data centers as sinister – why did they choose to build them outside NY? </a:t>
            </a:r>
          </a:p>
          <a:p>
            <a:r>
              <a:rPr lang="en-US" sz="900" baseline="0" dirty="0" smtClean="0"/>
              <a:t>	You could ask the same question of Facebook: why Lulea and not, say, Stockholm? Cost. Energy is cheap in Lulea. Real estate is expensive in Stockholm (more so than Manhattan)</a:t>
            </a:r>
          </a:p>
          <a:p>
            <a:endParaRPr lang="en-US" sz="900" dirty="0" smtClean="0"/>
          </a:p>
          <a:p>
            <a:pPr lvl="1"/>
            <a:r>
              <a:rPr lang="en-US" sz="900" dirty="0" smtClean="0"/>
              <a:t>Relatively speaking,</a:t>
            </a:r>
            <a:r>
              <a:rPr lang="en-US" sz="900" baseline="0" dirty="0" smtClean="0"/>
              <a:t> most financial firms don’t spend that </a:t>
            </a:r>
            <a:r>
              <a:rPr lang="en-US" sz="900" dirty="0" smtClean="0"/>
              <a:t>much on technology</a:t>
            </a:r>
          </a:p>
          <a:p>
            <a:pPr lvl="1"/>
            <a:r>
              <a:rPr lang="en-US" sz="900" dirty="0" smtClean="0"/>
              <a:t>     * We ordered our computers from Dell and HP</a:t>
            </a:r>
          </a:p>
          <a:p>
            <a:pPr marL="457200" marR="0" lvl="1" indent="0" algn="l" defTabSz="457200" rtl="0" eaLnBrk="1" fontAlgn="auto" latinLnBrk="0" hangingPunct="1">
              <a:lnSpc>
                <a:spcPct val="100000"/>
              </a:lnSpc>
              <a:spcBef>
                <a:spcPts val="0"/>
              </a:spcBef>
              <a:spcAft>
                <a:spcPts val="0"/>
              </a:spcAft>
              <a:buClrTx/>
              <a:buSzTx/>
              <a:buFontTx/>
              <a:buNone/>
              <a:tabLst/>
              <a:defRPr/>
            </a:pPr>
            <a:r>
              <a:rPr lang="en-US" sz="900" baseline="0" dirty="0" smtClean="0"/>
              <a:t>* Monthly cost for Spread Networks (the firm in Flash Boys that tunneled through the mountains): about the operating costs of a single McDonald’s franchise</a:t>
            </a:r>
          </a:p>
          <a:p>
            <a:endParaRPr lang="en-US" sz="900" dirty="0" smtClean="0"/>
          </a:p>
        </p:txBody>
      </p:sp>
      <p:sp>
        <p:nvSpPr>
          <p:cNvPr id="4" name="Slide Number Placeholder 3"/>
          <p:cNvSpPr>
            <a:spLocks noGrp="1"/>
          </p:cNvSpPr>
          <p:nvPr>
            <p:ph type="sldNum" sz="quarter" idx="10"/>
          </p:nvPr>
        </p:nvSpPr>
        <p:spPr/>
        <p:txBody>
          <a:bodyPr/>
          <a:lstStyle/>
          <a:p>
            <a:fld id="{411D138C-844E-9641-842D-64F3B1F59AAA}" type="slidenum">
              <a:rPr lang="en-US" smtClean="0"/>
              <a:pPr/>
              <a:t>2</a:t>
            </a:fld>
            <a:endParaRPr lang="en-US"/>
          </a:p>
        </p:txBody>
      </p:sp>
    </p:spTree>
    <p:extLst>
      <p:ext uri="{BB962C8B-B14F-4D97-AF65-F5344CB8AC3E}">
        <p14:creationId xmlns:p14="http://schemas.microsoft.com/office/powerpoint/2010/main" xmlns="" val="16514908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3</a:t>
            </a:fld>
            <a:endParaRPr lang="en-US"/>
          </a:p>
        </p:txBody>
      </p:sp>
    </p:spTree>
    <p:extLst>
      <p:ext uri="{BB962C8B-B14F-4D97-AF65-F5344CB8AC3E}">
        <p14:creationId xmlns:p14="http://schemas.microsoft.com/office/powerpoint/2010/main" xmlns="" val="24488916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4</a:t>
            </a:fld>
            <a:endParaRPr lang="en-US"/>
          </a:p>
        </p:txBody>
      </p:sp>
    </p:spTree>
    <p:extLst>
      <p:ext uri="{BB962C8B-B14F-4D97-AF65-F5344CB8AC3E}">
        <p14:creationId xmlns:p14="http://schemas.microsoft.com/office/powerpoint/2010/main" xmlns="" val="39225570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10</a:t>
            </a:fld>
            <a:endParaRPr lang="en-US"/>
          </a:p>
        </p:txBody>
      </p:sp>
    </p:spTree>
    <p:extLst>
      <p:ext uri="{BB962C8B-B14F-4D97-AF65-F5344CB8AC3E}">
        <p14:creationId xmlns:p14="http://schemas.microsoft.com/office/powerpoint/2010/main" xmlns="" val="14026109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12</a:t>
            </a:fld>
            <a:endParaRPr lang="en-US"/>
          </a:p>
        </p:txBody>
      </p:sp>
    </p:spTree>
    <p:extLst>
      <p:ext uri="{BB962C8B-B14F-4D97-AF65-F5344CB8AC3E}">
        <p14:creationId xmlns:p14="http://schemas.microsoft.com/office/powerpoint/2010/main" xmlns="" val="14026109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13</a:t>
            </a:fld>
            <a:endParaRPr lang="en-US"/>
          </a:p>
        </p:txBody>
      </p:sp>
    </p:spTree>
    <p:extLst>
      <p:ext uri="{BB962C8B-B14F-4D97-AF65-F5344CB8AC3E}">
        <p14:creationId xmlns:p14="http://schemas.microsoft.com/office/powerpoint/2010/main" xmlns="" val="14026109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411D138C-844E-9641-842D-64F3B1F59AAA}" type="slidenum">
              <a:rPr lang="en-US" smtClean="0"/>
              <a:pPr/>
              <a:t>14</a:t>
            </a:fld>
            <a:endParaRPr lang="en-US"/>
          </a:p>
        </p:txBody>
      </p:sp>
    </p:spTree>
    <p:extLst>
      <p:ext uri="{BB962C8B-B14F-4D97-AF65-F5344CB8AC3E}">
        <p14:creationId xmlns:p14="http://schemas.microsoft.com/office/powerpoint/2010/main" xmlns="" val="4012890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15</a:t>
            </a:fld>
            <a:endParaRPr lang="en-US"/>
          </a:p>
        </p:txBody>
      </p:sp>
    </p:spTree>
    <p:extLst>
      <p:ext uri="{BB962C8B-B14F-4D97-AF65-F5344CB8AC3E}">
        <p14:creationId xmlns:p14="http://schemas.microsoft.com/office/powerpoint/2010/main" xmlns="" val="1468539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lvl="1"/>
            <a:endParaRPr lang="en-US" sz="1000" dirty="0" smtClean="0"/>
          </a:p>
        </p:txBody>
      </p:sp>
      <p:sp>
        <p:nvSpPr>
          <p:cNvPr id="4" name="Slide Number Placeholder 3"/>
          <p:cNvSpPr>
            <a:spLocks noGrp="1"/>
          </p:cNvSpPr>
          <p:nvPr>
            <p:ph type="sldNum" sz="quarter" idx="10"/>
          </p:nvPr>
        </p:nvSpPr>
        <p:spPr/>
        <p:txBody>
          <a:bodyPr/>
          <a:lstStyle/>
          <a:p>
            <a:fld id="{411D138C-844E-9641-842D-64F3B1F59AAA}" type="slidenum">
              <a:rPr lang="en-US" smtClean="0"/>
              <a:pPr/>
              <a:t>16</a:t>
            </a:fld>
            <a:endParaRPr lang="en-US"/>
          </a:p>
        </p:txBody>
      </p:sp>
    </p:spTree>
    <p:extLst>
      <p:ext uri="{BB962C8B-B14F-4D97-AF65-F5344CB8AC3E}">
        <p14:creationId xmlns:p14="http://schemas.microsoft.com/office/powerpoint/2010/main" xmlns="" val="16514908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smtClean="0"/>
          </a:p>
        </p:txBody>
      </p:sp>
      <p:sp>
        <p:nvSpPr>
          <p:cNvPr id="4" name="Slide Number Placeholder 3"/>
          <p:cNvSpPr>
            <a:spLocks noGrp="1"/>
          </p:cNvSpPr>
          <p:nvPr>
            <p:ph type="sldNum" sz="quarter" idx="10"/>
          </p:nvPr>
        </p:nvSpPr>
        <p:spPr/>
        <p:txBody>
          <a:bodyPr/>
          <a:lstStyle/>
          <a:p>
            <a:fld id="{411D138C-844E-9641-842D-64F3B1F59AAA}" type="slidenum">
              <a:rPr lang="en-US" smtClean="0"/>
              <a:pPr/>
              <a:t>17</a:t>
            </a:fld>
            <a:endParaRPr lang="en-US"/>
          </a:p>
        </p:txBody>
      </p:sp>
    </p:spTree>
    <p:extLst>
      <p:ext uri="{BB962C8B-B14F-4D97-AF65-F5344CB8AC3E}">
        <p14:creationId xmlns:p14="http://schemas.microsoft.com/office/powerpoint/2010/main" xmlns="" val="40128909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18</a:t>
            </a:fld>
            <a:endParaRPr lang="en-US"/>
          </a:p>
        </p:txBody>
      </p:sp>
    </p:spTree>
    <p:extLst>
      <p:ext uri="{BB962C8B-B14F-4D97-AF65-F5344CB8AC3E}">
        <p14:creationId xmlns:p14="http://schemas.microsoft.com/office/powerpoint/2010/main" xmlns="" val="12554011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19</a:t>
            </a:fld>
            <a:endParaRPr lang="en-US"/>
          </a:p>
        </p:txBody>
      </p:sp>
    </p:spTree>
    <p:extLst>
      <p:ext uri="{BB962C8B-B14F-4D97-AF65-F5344CB8AC3E}">
        <p14:creationId xmlns:p14="http://schemas.microsoft.com/office/powerpoint/2010/main" xmlns="" val="25247895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20</a:t>
            </a:fld>
            <a:endParaRPr lang="en-US"/>
          </a:p>
        </p:txBody>
      </p:sp>
    </p:spTree>
    <p:extLst>
      <p:ext uri="{BB962C8B-B14F-4D97-AF65-F5344CB8AC3E}">
        <p14:creationId xmlns:p14="http://schemas.microsoft.com/office/powerpoint/2010/main" xmlns="" val="25321809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21</a:t>
            </a:fld>
            <a:endParaRPr lang="en-US"/>
          </a:p>
        </p:txBody>
      </p:sp>
    </p:spTree>
    <p:extLst>
      <p:ext uri="{BB962C8B-B14F-4D97-AF65-F5344CB8AC3E}">
        <p14:creationId xmlns:p14="http://schemas.microsoft.com/office/powerpoint/2010/main" xmlns="" val="25321809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22</a:t>
            </a:fld>
            <a:endParaRPr lang="en-US"/>
          </a:p>
        </p:txBody>
      </p:sp>
    </p:spTree>
    <p:extLst>
      <p:ext uri="{BB962C8B-B14F-4D97-AF65-F5344CB8AC3E}">
        <p14:creationId xmlns:p14="http://schemas.microsoft.com/office/powerpoint/2010/main" xmlns="" val="130680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23</a:t>
            </a:fld>
            <a:endParaRPr lang="en-US"/>
          </a:p>
        </p:txBody>
      </p:sp>
    </p:spTree>
    <p:extLst>
      <p:ext uri="{BB962C8B-B14F-4D97-AF65-F5344CB8AC3E}">
        <p14:creationId xmlns:p14="http://schemas.microsoft.com/office/powerpoint/2010/main" xmlns="" val="41733812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24</a:t>
            </a:fld>
            <a:endParaRPr lang="en-US"/>
          </a:p>
        </p:txBody>
      </p:sp>
    </p:spTree>
    <p:extLst>
      <p:ext uri="{BB962C8B-B14F-4D97-AF65-F5344CB8AC3E}">
        <p14:creationId xmlns:p14="http://schemas.microsoft.com/office/powerpoint/2010/main" xmlns="" val="41733812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25</a:t>
            </a:fld>
            <a:endParaRPr lang="en-US"/>
          </a:p>
        </p:txBody>
      </p:sp>
    </p:spTree>
    <p:extLst>
      <p:ext uri="{BB962C8B-B14F-4D97-AF65-F5344CB8AC3E}">
        <p14:creationId xmlns:p14="http://schemas.microsoft.com/office/powerpoint/2010/main" xmlns="" val="417338129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411D138C-844E-9641-842D-64F3B1F59AAA}" type="slidenum">
              <a:rPr lang="en-US" smtClean="0"/>
              <a:pPr/>
              <a:t>26</a:t>
            </a:fld>
            <a:endParaRPr lang="en-US"/>
          </a:p>
        </p:txBody>
      </p:sp>
    </p:spTree>
    <p:extLst>
      <p:ext uri="{BB962C8B-B14F-4D97-AF65-F5344CB8AC3E}">
        <p14:creationId xmlns:p14="http://schemas.microsoft.com/office/powerpoint/2010/main" xmlns="" val="417338129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11D138C-844E-9641-842D-64F3B1F59AAA}" type="slidenum">
              <a:rPr lang="en-US" smtClean="0"/>
              <a:pPr/>
              <a:t>27</a:t>
            </a:fld>
            <a:endParaRPr lang="en-US"/>
          </a:p>
        </p:txBody>
      </p:sp>
    </p:spTree>
    <p:extLst>
      <p:ext uri="{BB962C8B-B14F-4D97-AF65-F5344CB8AC3E}">
        <p14:creationId xmlns:p14="http://schemas.microsoft.com/office/powerpoint/2010/main" xmlns="" val="3043493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4478274"/>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4539996"/>
            <a:ext cx="2249424"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4533138"/>
            <a:ext cx="6784848"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3028950"/>
            <a:ext cx="6477000" cy="1371600"/>
          </a:xfrm>
        </p:spPr>
        <p:txBody>
          <a:bodyPr anchor="b"/>
          <a:lstStyle>
            <a:lvl1pPr>
              <a:defRPr cap="all" baseline="0"/>
            </a:lvl1pPr>
          </a:lstStyle>
          <a:p>
            <a:endParaRPr kumimoji="0" lang="en-US"/>
          </a:p>
        </p:txBody>
      </p:sp>
      <p:sp>
        <p:nvSpPr>
          <p:cNvPr id="9" name="Subtitle 8"/>
          <p:cNvSpPr>
            <a:spLocks noGrp="1"/>
          </p:cNvSpPr>
          <p:nvPr>
            <p:ph type="subTitle" idx="1"/>
          </p:nvPr>
        </p:nvSpPr>
        <p:spPr>
          <a:xfrm>
            <a:off x="2362200" y="4537528"/>
            <a:ext cx="6705600" cy="51435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endParaRPr kumimoji="0" lang="en-US"/>
          </a:p>
        </p:txBody>
      </p:sp>
      <p:sp>
        <p:nvSpPr>
          <p:cNvPr id="28" name="Date Placeholder 27"/>
          <p:cNvSpPr>
            <a:spLocks noGrp="1"/>
          </p:cNvSpPr>
          <p:nvPr>
            <p:ph type="dt" sz="half" idx="10"/>
          </p:nvPr>
        </p:nvSpPr>
        <p:spPr>
          <a:xfrm>
            <a:off x="76200" y="4551524"/>
            <a:ext cx="2057400" cy="514350"/>
          </a:xfrm>
        </p:spPr>
        <p:txBody>
          <a:bodyPr>
            <a:noAutofit/>
          </a:bodyPr>
          <a:lstStyle>
            <a:lvl1pPr algn="ctr">
              <a:defRPr sz="2000">
                <a:solidFill>
                  <a:srgbClr val="FFFFFF"/>
                </a:solidFill>
              </a:defRPr>
            </a:lvl1pPr>
          </a:lstStyle>
          <a:p>
            <a:pPr algn="ctr" eaLnBrk="1" latinLnBrk="0" hangingPunct="1"/>
            <a:fld id="{DEB5C66D-42F0-B241-8F7F-DD57D7E23031}" type="datetime1">
              <a:rPr lang="en-US" smtClean="0"/>
              <a:pPr algn="ctr" eaLnBrk="1" latinLnBrk="0" hangingPunct="1"/>
              <a:t>9/8/2015</a:t>
            </a:fld>
            <a:endParaRPr lang="en-US" sz="2000" dirty="0">
              <a:solidFill>
                <a:srgbClr val="FFFFFF"/>
              </a:solidFill>
            </a:endParaRPr>
          </a:p>
        </p:txBody>
      </p:sp>
      <p:sp>
        <p:nvSpPr>
          <p:cNvPr id="17" name="Footer Placeholder 16"/>
          <p:cNvSpPr>
            <a:spLocks noGrp="1"/>
          </p:cNvSpPr>
          <p:nvPr>
            <p:ph type="ftr" sz="quarter" idx="11"/>
          </p:nvPr>
        </p:nvSpPr>
        <p:spPr>
          <a:xfrm>
            <a:off x="2085393" y="177405"/>
            <a:ext cx="5867400" cy="273844"/>
          </a:xfrm>
        </p:spPr>
        <p:txBody>
          <a:bodyPr/>
          <a:lstStyle>
            <a:lvl1pPr algn="r">
              <a:defRPr>
                <a:solidFill>
                  <a:schemeClr val="tx2"/>
                </a:solidFill>
              </a:defRPr>
            </a:lvl1pPr>
          </a:lstStyle>
          <a:p>
            <a:pPr algn="r" eaLnBrk="1" latinLnBrk="0" hangingPunct="1"/>
            <a:r>
              <a:rPr kumimoji="0" lang="en-US" smtClean="0">
                <a:solidFill>
                  <a:schemeClr val="tx2"/>
                </a:solidFill>
              </a:rPr>
              <a:t>FINRA Training and Education -- Not for External Distribution</a:t>
            </a:r>
            <a:endParaRPr kumimoji="0" lang="en-US" dirty="0">
              <a:solidFill>
                <a:schemeClr val="tx2"/>
              </a:solidFill>
            </a:endParaRPr>
          </a:p>
        </p:txBody>
      </p:sp>
      <p:sp>
        <p:nvSpPr>
          <p:cNvPr id="29" name="Slide Number Placeholder 28"/>
          <p:cNvSpPr>
            <a:spLocks noGrp="1"/>
          </p:cNvSpPr>
          <p:nvPr>
            <p:ph type="sldNum" sz="quarter" idx="12"/>
          </p:nvPr>
        </p:nvSpPr>
        <p:spPr>
          <a:xfrm>
            <a:off x="8001000" y="171450"/>
            <a:ext cx="838200" cy="285750"/>
          </a:xfrm>
        </p:spPr>
        <p:txBody>
          <a:bodyPr/>
          <a:lstStyle>
            <a:lvl1pPr>
              <a:defRPr>
                <a:solidFill>
                  <a:schemeClr val="tx2"/>
                </a:solidFill>
              </a:defRPr>
            </a:lvl1pPr>
          </a:lstStyle>
          <a:p>
            <a:fld id="{F0C94032-CD4C-4C25-B0C2-CEC720522D92}" type="slidenum">
              <a:rPr kumimoji="0" lang="en-US" smtClean="0"/>
              <a:pPr/>
              <a:t>‹#›</a:t>
            </a:fld>
            <a:endParaRPr kumimoji="0" lang="en-US" dirty="0">
              <a:solidFill>
                <a:schemeClr val="tx2"/>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171450"/>
            <a:ext cx="8153400" cy="742950"/>
          </a:xfrm>
        </p:spPr>
        <p:txBody>
          <a:bodyPr/>
          <a:lstStyle/>
          <a:p>
            <a:endParaRPr kumimoji="0" lang="en-US"/>
          </a:p>
        </p:txBody>
      </p:sp>
      <p:sp>
        <p:nvSpPr>
          <p:cNvPr id="4" name="Date Placeholder 3"/>
          <p:cNvSpPr>
            <a:spLocks noGrp="1"/>
          </p:cNvSpPr>
          <p:nvPr>
            <p:ph type="dt" sz="half" idx="10"/>
          </p:nvPr>
        </p:nvSpPr>
        <p:spPr/>
        <p:txBody>
          <a:bodyPr/>
          <a:lstStyle/>
          <a:p>
            <a:pPr eaLnBrk="1" latinLnBrk="0" hangingPunct="1"/>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F0C94032-CD4C-4C25-B0C2-CEC720522D92}" type="slidenum">
              <a:rPr kumimoji="0" lang="en-US" smtClean="0"/>
              <a:pPr/>
              <a:t>‹#›</a:t>
            </a:fld>
            <a:endParaRPr kumimoji="0" lang="en-US" dirty="0">
              <a:solidFill>
                <a:srgbClr val="FFFFFF"/>
              </a:solidFill>
            </a:endParaRPr>
          </a:p>
        </p:txBody>
      </p:sp>
      <p:sp>
        <p:nvSpPr>
          <p:cNvPr id="8" name="Content Placeholder 7"/>
          <p:cNvSpPr>
            <a:spLocks noGrp="1"/>
          </p:cNvSpPr>
          <p:nvPr>
            <p:ph sz="quarter" idx="1"/>
          </p:nvPr>
        </p:nvSpPr>
        <p:spPr>
          <a:xfrm>
            <a:off x="612648" y="1200150"/>
            <a:ext cx="8153400" cy="3371850"/>
          </a:xfrm>
        </p:spPr>
        <p:txBody>
          <a:bodyPr/>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2" y="2057404"/>
            <a:ext cx="7123113" cy="1254919"/>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endParaRPr kumimoji="0" lang="en-US"/>
          </a:p>
        </p:txBody>
      </p:sp>
      <p:sp>
        <p:nvSpPr>
          <p:cNvPr id="7" name="Rectangle 6"/>
          <p:cNvSpPr/>
          <p:nvPr/>
        </p:nvSpPr>
        <p:spPr bwMode="white">
          <a:xfrm>
            <a:off x="0" y="1143000"/>
            <a:ext cx="9144000" cy="85725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00150"/>
            <a:ext cx="1295400" cy="7429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200150"/>
            <a:ext cx="7772400" cy="7429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200150"/>
            <a:ext cx="7620000" cy="742950"/>
          </a:xfrm>
        </p:spPr>
        <p:txBody>
          <a:bodyPr/>
          <a:lstStyle>
            <a:lvl1pPr algn="l">
              <a:buNone/>
              <a:defRPr sz="4400" b="0" cap="none">
                <a:solidFill>
                  <a:srgbClr val="FFFFFF"/>
                </a:solidFill>
              </a:defRPr>
            </a:lvl1pPr>
          </a:lstStyle>
          <a:p>
            <a:endParaRPr kumimoji="0" lang="en-US"/>
          </a:p>
        </p:txBody>
      </p:sp>
      <p:sp>
        <p:nvSpPr>
          <p:cNvPr id="12" name="Date Placeholder 11"/>
          <p:cNvSpPr>
            <a:spLocks noGrp="1"/>
          </p:cNvSpPr>
          <p:nvPr>
            <p:ph type="dt" sz="half" idx="10"/>
          </p:nvPr>
        </p:nvSpPr>
        <p:spPr/>
        <p:txBody>
          <a:bodyPr/>
          <a:lstStyle/>
          <a:p>
            <a:pPr eaLnBrk="1" latinLnBrk="0" hangingPunct="1"/>
            <a:endParaRPr lang="en-US" dirty="0"/>
          </a:p>
        </p:txBody>
      </p:sp>
      <p:sp>
        <p:nvSpPr>
          <p:cNvPr id="13" name="Slide Number Placeholder 12"/>
          <p:cNvSpPr>
            <a:spLocks noGrp="1"/>
          </p:cNvSpPr>
          <p:nvPr>
            <p:ph type="sldNum" sz="quarter" idx="11"/>
          </p:nvPr>
        </p:nvSpPr>
        <p:spPr>
          <a:xfrm>
            <a:off x="0" y="1314451"/>
            <a:ext cx="1295400" cy="526257"/>
          </a:xfrm>
        </p:spPr>
        <p:txBody>
          <a:bodyPr>
            <a:noAutofit/>
          </a:bodyPr>
          <a:lstStyle>
            <a:lvl1pPr>
              <a:defRPr sz="2400">
                <a:solidFill>
                  <a:srgbClr val="FFFFFF"/>
                </a:solidFill>
              </a:defRPr>
            </a:lvl1pPr>
          </a:lstStyle>
          <a:p>
            <a:pPr algn="ctr" eaLnBrk="1" latinLnBrk="0" hangingPunct="1"/>
            <a:fld id="{F0C94032-CD4C-4C25-B0C2-CEC720522D92}" type="slidenum">
              <a:rPr kumimoji="0" lang="en-US" smtClean="0"/>
              <a:pPr algn="ctr" eaLnBrk="1" latinLnBrk="0" hangingPunct="1"/>
              <a:t>‹#›</a:t>
            </a:fld>
            <a:endParaRPr kumimoji="0" lang="en-US" sz="2400" dirty="0">
              <a:solidFill>
                <a:srgbClr val="FFFFFF"/>
              </a:solidFill>
            </a:endParaRPr>
          </a:p>
        </p:txBody>
      </p:sp>
      <p:sp>
        <p:nvSpPr>
          <p:cNvPr id="14" name="Footer Placeholder 13"/>
          <p:cNvSpPr>
            <a:spLocks noGrp="1"/>
          </p:cNvSpPr>
          <p:nvPr>
            <p:ph type="ftr" sz="quarter" idx="12"/>
          </p:nvPr>
        </p:nvSpPr>
        <p:spPr/>
        <p:txBody>
          <a:body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kumimoji="0" lang="en-US"/>
          </a:p>
        </p:txBody>
      </p:sp>
      <p:sp>
        <p:nvSpPr>
          <p:cNvPr id="9" name="Content Placeholder 8"/>
          <p:cNvSpPr>
            <a:spLocks noGrp="1"/>
          </p:cNvSpPr>
          <p:nvPr>
            <p:ph sz="quarter" idx="1"/>
          </p:nvPr>
        </p:nvSpPr>
        <p:spPr>
          <a:xfrm>
            <a:off x="609600" y="1192175"/>
            <a:ext cx="3886200" cy="3429000"/>
          </a:xfrm>
        </p:spPr>
        <p:txBody>
          <a:bodyPr/>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
        <p:nvSpPr>
          <p:cNvPr id="11" name="Content Placeholder 10"/>
          <p:cNvSpPr>
            <a:spLocks noGrp="1"/>
          </p:cNvSpPr>
          <p:nvPr>
            <p:ph sz="quarter" idx="2"/>
          </p:nvPr>
        </p:nvSpPr>
        <p:spPr>
          <a:xfrm>
            <a:off x="4844901" y="1192175"/>
            <a:ext cx="3886200" cy="3429000"/>
          </a:xfrm>
        </p:spPr>
        <p:txBody>
          <a:bodyPr/>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
        <p:nvSpPr>
          <p:cNvPr id="8" name="Date Placeholder 7"/>
          <p:cNvSpPr>
            <a:spLocks noGrp="1"/>
          </p:cNvSpPr>
          <p:nvPr>
            <p:ph type="dt" sz="half" idx="15"/>
          </p:nvPr>
        </p:nvSpPr>
        <p:spPr/>
        <p:txBody>
          <a:bodyPr rtlCol="0"/>
          <a:lstStyle/>
          <a:p>
            <a:pPr eaLnBrk="1" latinLnBrk="0" hangingPunct="1"/>
            <a:endParaRPr lang="en-US" dirty="0"/>
          </a:p>
        </p:txBody>
      </p:sp>
      <p:sp>
        <p:nvSpPr>
          <p:cNvPr id="10" name="Slide Number Placeholder 9"/>
          <p:cNvSpPr>
            <a:spLocks noGrp="1"/>
          </p:cNvSpPr>
          <p:nvPr>
            <p:ph type="sldNum" sz="quarter" idx="16"/>
          </p:nvPr>
        </p:nvSpPr>
        <p:spPr/>
        <p:txBody>
          <a:bodyPr rtlCol="0"/>
          <a:lstStyle/>
          <a:p>
            <a:pPr algn="ctr" eaLnBrk="1" latinLnBrk="0" hangingPunct="1"/>
            <a:fld id="{F0C94032-CD4C-4C25-B0C2-CEC720522D92}" type="slidenum">
              <a:rPr kumimoji="0" lang="en-US" smtClean="0"/>
              <a:pPr algn="ctr" eaLnBrk="1" latinLnBrk="0" hangingPunct="1"/>
              <a:t>‹#›</a:t>
            </a:fld>
            <a:endParaRPr kumimoji="0" lang="en-US"/>
          </a:p>
        </p:txBody>
      </p:sp>
      <p:sp>
        <p:nvSpPr>
          <p:cNvPr id="12" name="Footer Placeholder 11"/>
          <p:cNvSpPr>
            <a:spLocks noGrp="1"/>
          </p:cNvSpPr>
          <p:nvPr>
            <p:ph type="ftr" sz="quarter" idx="17"/>
          </p:nvPr>
        </p:nvSpPr>
        <p:spPr/>
        <p:txBody>
          <a:bodyPr rtlCol="0"/>
          <a:lstStyle/>
          <a:p>
            <a:endParaRPr kumimoji="0"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04791"/>
            <a:ext cx="8153400" cy="652463"/>
          </a:xfrm>
        </p:spPr>
        <p:txBody>
          <a:bodyPr anchor="ctr"/>
          <a:lstStyle>
            <a:lvl1pPr>
              <a:defRPr/>
            </a:lvl1pPr>
          </a:lstStyle>
          <a:p>
            <a:endParaRPr kumimoji="0" lang="en-US"/>
          </a:p>
        </p:txBody>
      </p:sp>
      <p:sp>
        <p:nvSpPr>
          <p:cNvPr id="11" name="Content Placeholder 10"/>
          <p:cNvSpPr>
            <a:spLocks noGrp="1"/>
          </p:cNvSpPr>
          <p:nvPr>
            <p:ph sz="quarter" idx="2"/>
          </p:nvPr>
        </p:nvSpPr>
        <p:spPr>
          <a:xfrm>
            <a:off x="609600" y="1828800"/>
            <a:ext cx="3886200" cy="2686050"/>
          </a:xfrm>
        </p:spPr>
        <p:txBody>
          <a:bodyPr/>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
        <p:nvSpPr>
          <p:cNvPr id="13" name="Content Placeholder 12"/>
          <p:cNvSpPr>
            <a:spLocks noGrp="1"/>
          </p:cNvSpPr>
          <p:nvPr>
            <p:ph sz="quarter" idx="4"/>
          </p:nvPr>
        </p:nvSpPr>
        <p:spPr>
          <a:xfrm>
            <a:off x="4800600" y="1828800"/>
            <a:ext cx="3886200" cy="2686050"/>
          </a:xfrm>
        </p:spPr>
        <p:txBody>
          <a:bodyPr/>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
        <p:nvSpPr>
          <p:cNvPr id="10" name="Date Placeholder 9"/>
          <p:cNvSpPr>
            <a:spLocks noGrp="1"/>
          </p:cNvSpPr>
          <p:nvPr>
            <p:ph type="dt" sz="half" idx="15"/>
          </p:nvPr>
        </p:nvSpPr>
        <p:spPr/>
        <p:txBody>
          <a:bodyPr rtlCol="0"/>
          <a:lstStyle/>
          <a:p>
            <a:pPr eaLnBrk="1" latinLnBrk="0" hangingPunct="1"/>
            <a:endParaRPr lang="en-US" dirty="0"/>
          </a:p>
        </p:txBody>
      </p:sp>
      <p:sp>
        <p:nvSpPr>
          <p:cNvPr id="12" name="Slide Number Placeholder 11"/>
          <p:cNvSpPr>
            <a:spLocks noGrp="1"/>
          </p:cNvSpPr>
          <p:nvPr>
            <p:ph type="sldNum" sz="quarter" idx="16"/>
          </p:nvPr>
        </p:nvSpPr>
        <p:spPr/>
        <p:txBody>
          <a:bodyPr rtlCol="0"/>
          <a:lstStyle/>
          <a:p>
            <a:pPr algn="ctr" eaLnBrk="1" latinLnBrk="0" hangingPunct="1"/>
            <a:fld id="{F0C94032-CD4C-4C25-B0C2-CEC720522D92}" type="slidenum">
              <a:rPr kumimoji="0" lang="en-US" smtClean="0"/>
              <a:pPr algn="ctr" eaLnBrk="1" latinLnBrk="0" hangingPunct="1"/>
              <a:t>‹#›</a:t>
            </a:fld>
            <a:endParaRPr kumimoji="0" lang="en-US"/>
          </a:p>
        </p:txBody>
      </p:sp>
      <p:sp>
        <p:nvSpPr>
          <p:cNvPr id="14" name="Footer Placeholder 13"/>
          <p:cNvSpPr>
            <a:spLocks noGrp="1"/>
          </p:cNvSpPr>
          <p:nvPr>
            <p:ph type="ftr" sz="quarter" idx="17"/>
          </p:nvPr>
        </p:nvSpPr>
        <p:spPr/>
        <p:txBody>
          <a:bodyPr rtlCol="0"/>
          <a:lstStyle/>
          <a:p>
            <a:endParaRPr kumimoji="0" lang="en-US" dirty="0"/>
          </a:p>
        </p:txBody>
      </p:sp>
      <p:sp>
        <p:nvSpPr>
          <p:cNvPr id="16" name="Text Placeholder 15"/>
          <p:cNvSpPr>
            <a:spLocks noGrp="1"/>
          </p:cNvSpPr>
          <p:nvPr>
            <p:ph type="body" sz="quarter" idx="1"/>
          </p:nvPr>
        </p:nvSpPr>
        <p:spPr>
          <a:xfrm>
            <a:off x="609600" y="1314450"/>
            <a:ext cx="3886200" cy="480060"/>
          </a:xfrm>
          <a:solidFill>
            <a:schemeClr val="accent2"/>
          </a:solidFill>
        </p:spPr>
        <p:txBody>
          <a:bodyPr rtlCol="0" anchor="ctr"/>
          <a:lstStyle>
            <a:lvl1pPr marL="0" indent="0">
              <a:buFontTx/>
              <a:buNone/>
              <a:defRPr sz="2000" b="1">
                <a:solidFill>
                  <a:srgbClr val="FFFFFF"/>
                </a:solidFill>
              </a:defRPr>
            </a:lvl1pPr>
          </a:lstStyle>
          <a:p>
            <a:pPr lvl="0" eaLnBrk="1" latinLnBrk="0" hangingPunct="1"/>
            <a:endParaRPr kumimoji="0" lang="en-US"/>
          </a:p>
        </p:txBody>
      </p:sp>
      <p:sp>
        <p:nvSpPr>
          <p:cNvPr id="15" name="Text Placeholder 14"/>
          <p:cNvSpPr>
            <a:spLocks noGrp="1"/>
          </p:cNvSpPr>
          <p:nvPr>
            <p:ph type="body" sz="quarter" idx="3"/>
          </p:nvPr>
        </p:nvSpPr>
        <p:spPr>
          <a:xfrm>
            <a:off x="4800600" y="1314450"/>
            <a:ext cx="3886200" cy="480060"/>
          </a:xfrm>
          <a:solidFill>
            <a:schemeClr val="accent4"/>
          </a:solidFill>
        </p:spPr>
        <p:txBody>
          <a:bodyPr rtlCol="0" anchor="ctr"/>
          <a:lstStyle>
            <a:lvl1pPr marL="0" indent="0">
              <a:buFontTx/>
              <a:buNone/>
              <a:defRPr sz="2000" b="1">
                <a:solidFill>
                  <a:srgbClr val="FFFFFF"/>
                </a:solidFill>
              </a:defRPr>
            </a:lvl1pPr>
          </a:lstStyle>
          <a:p>
            <a:pPr lvl="0" eaLnBrk="1" latinLnBrk="0" hangingPunct="1"/>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kumimoji="0" lang="en-US"/>
          </a:p>
        </p:txBody>
      </p:sp>
      <p:sp>
        <p:nvSpPr>
          <p:cNvPr id="3" name="Date Placeholder 2"/>
          <p:cNvSpPr>
            <a:spLocks noGrp="1"/>
          </p:cNvSpPr>
          <p:nvPr>
            <p:ph type="dt" sz="half" idx="10"/>
          </p:nvPr>
        </p:nvSpPr>
        <p:spPr/>
        <p:txBody>
          <a:bodyPr/>
          <a:lstStyle/>
          <a:p>
            <a:pPr eaLnBrk="1" latinLnBrk="0" hangingPunct="1"/>
            <a:endParaRPr lang="en-US" dirty="0"/>
          </a:p>
        </p:txBody>
      </p:sp>
      <p:sp>
        <p:nvSpPr>
          <p:cNvPr id="4" name="Footer Placeholder 3"/>
          <p:cNvSpPr>
            <a:spLocks noGrp="1"/>
          </p:cNvSpPr>
          <p:nvPr>
            <p:ph type="ftr" sz="quarter" idx="11"/>
          </p:nvPr>
        </p:nvSpPr>
        <p:spPr/>
        <p:txBody>
          <a:bodyPr/>
          <a:lstStyle/>
          <a:p>
            <a:endParaRPr kumimoji="0" lang="en-US" dirty="0"/>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F0C94032-CD4C-4C25-B0C2-CEC720522D92}" type="slidenum">
              <a:rPr kumimoji="0" lang="en-US" smtClean="0"/>
              <a:pPr/>
              <a:t>‹#›</a:t>
            </a:fld>
            <a:endParaRPr kumimoji="0" lang="en-US" dirty="0">
              <a:solidFill>
                <a:srgbClr val="FFFFFF"/>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eaLnBrk="1" latinLnBrk="0" hangingPunct="1"/>
            <a:endParaRPr lang="en-US" dirty="0"/>
          </a:p>
        </p:txBody>
      </p:sp>
      <p:sp>
        <p:nvSpPr>
          <p:cNvPr id="3" name="Footer Placeholder 2"/>
          <p:cNvSpPr>
            <a:spLocks noGrp="1"/>
          </p:cNvSpPr>
          <p:nvPr>
            <p:ph type="ftr" sz="quarter" idx="11"/>
          </p:nvPr>
        </p:nvSpPr>
        <p:spPr/>
        <p:txBody>
          <a:bodyPr/>
          <a:lstStyle/>
          <a:p>
            <a:endParaRPr kumimoji="0" lang="en-US" dirty="0"/>
          </a:p>
        </p:txBody>
      </p:sp>
      <p:sp>
        <p:nvSpPr>
          <p:cNvPr id="4" name="Slide Number Placeholder 3"/>
          <p:cNvSpPr>
            <a:spLocks noGrp="1"/>
          </p:cNvSpPr>
          <p:nvPr>
            <p:ph type="sldNum" sz="quarter" idx="12"/>
          </p:nvPr>
        </p:nvSpPr>
        <p:spPr>
          <a:xfrm>
            <a:off x="0" y="4686300"/>
            <a:ext cx="533400" cy="285750"/>
          </a:xfrm>
        </p:spPr>
        <p:txBody>
          <a:bodyPr/>
          <a:lstStyle>
            <a:lvl1pPr>
              <a:defRPr>
                <a:solidFill>
                  <a:schemeClr val="tx2"/>
                </a:solidFill>
              </a:defRPr>
            </a:lvl1pPr>
          </a:lstStyle>
          <a:p>
            <a:fld id="{F0C94032-CD4C-4C25-B0C2-CEC720522D92}" type="slidenum">
              <a:rPr kumimoji="0" lang="en-US" smtClean="0"/>
              <a:pPr/>
              <a:t>‹#›</a:t>
            </a:fld>
            <a:endParaRPr kumimoji="0" lang="en-US" dirty="0">
              <a:solidFill>
                <a:schemeClr val="tx2"/>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04791"/>
            <a:ext cx="8077200" cy="652463"/>
          </a:xfrm>
        </p:spPr>
        <p:txBody>
          <a:bodyPr anchor="ctr"/>
          <a:lstStyle>
            <a:lvl1pPr algn="l">
              <a:buNone/>
              <a:defRPr sz="4400" b="0"/>
            </a:lvl1pPr>
          </a:lstStyle>
          <a:p>
            <a:endParaRPr kumimoji="0" lang="en-US"/>
          </a:p>
        </p:txBody>
      </p:sp>
      <p:sp>
        <p:nvSpPr>
          <p:cNvPr id="5" name="Date Placeholder 4"/>
          <p:cNvSpPr>
            <a:spLocks noGrp="1"/>
          </p:cNvSpPr>
          <p:nvPr>
            <p:ph type="dt" sz="half" idx="10"/>
          </p:nvPr>
        </p:nvSpPr>
        <p:spPr/>
        <p:txBody>
          <a:bodyPr/>
          <a:lstStyle/>
          <a:p>
            <a:pPr eaLnBrk="1" latinLnBrk="0" hangingPunct="1"/>
            <a:endParaRPr lang="en-US" dirty="0"/>
          </a:p>
        </p:txBody>
      </p:sp>
      <p:sp>
        <p:nvSpPr>
          <p:cNvPr id="6" name="Footer Placeholder 5"/>
          <p:cNvSpPr>
            <a:spLocks noGrp="1"/>
          </p:cNvSpPr>
          <p:nvPr>
            <p:ph type="ftr" sz="quarter" idx="11"/>
          </p:nvPr>
        </p:nvSpPr>
        <p:spPr/>
        <p:txBody>
          <a:bodyPr/>
          <a:lstStyle/>
          <a:p>
            <a:endParaRPr kumimoji="0"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F0C94032-CD4C-4C25-B0C2-CEC720522D92}" type="slidenum">
              <a:rPr kumimoji="0" lang="en-US" smtClean="0"/>
              <a:pPr/>
              <a:t>‹#›</a:t>
            </a:fld>
            <a:endParaRPr kumimoji="0" lang="en-US" dirty="0">
              <a:solidFill>
                <a:srgbClr val="FFFFFF"/>
              </a:solidFill>
            </a:endParaRPr>
          </a:p>
        </p:txBody>
      </p:sp>
      <p:sp>
        <p:nvSpPr>
          <p:cNvPr id="3" name="Text Placeholder 2"/>
          <p:cNvSpPr>
            <a:spLocks noGrp="1"/>
          </p:cNvSpPr>
          <p:nvPr>
            <p:ph type="body" idx="2"/>
          </p:nvPr>
        </p:nvSpPr>
        <p:spPr>
          <a:xfrm>
            <a:off x="609600" y="1314450"/>
            <a:ext cx="1600200" cy="325755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endParaRPr kumimoji="0" lang="en-US"/>
          </a:p>
        </p:txBody>
      </p:sp>
      <p:sp>
        <p:nvSpPr>
          <p:cNvPr id="9" name="Content Placeholder 8"/>
          <p:cNvSpPr>
            <a:spLocks noGrp="1"/>
          </p:cNvSpPr>
          <p:nvPr>
            <p:ph sz="quarter" idx="1"/>
          </p:nvPr>
        </p:nvSpPr>
        <p:spPr>
          <a:xfrm>
            <a:off x="2362200" y="1314450"/>
            <a:ext cx="6400800" cy="3314700"/>
          </a:xfrm>
        </p:spPr>
        <p:txBody>
          <a:bodyPr/>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4114800"/>
            <a:ext cx="7315200" cy="51435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endParaRPr kumimoji="0" lang="en-US"/>
          </a:p>
        </p:txBody>
      </p:sp>
      <p:sp>
        <p:nvSpPr>
          <p:cNvPr id="8" name="Rectangle 7"/>
          <p:cNvSpPr/>
          <p:nvPr/>
        </p:nvSpPr>
        <p:spPr bwMode="white">
          <a:xfrm>
            <a:off x="-9144" y="3429000"/>
            <a:ext cx="9144000" cy="66522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3497580"/>
            <a:ext cx="1463040" cy="534924"/>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3490722"/>
            <a:ext cx="7598664" cy="534924"/>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3486150"/>
            <a:ext cx="7315200" cy="514350"/>
          </a:xfrm>
        </p:spPr>
        <p:txBody>
          <a:bodyPr anchor="ctr"/>
          <a:lstStyle>
            <a:lvl1pPr algn="l">
              <a:buNone/>
              <a:defRPr sz="2800" b="0">
                <a:solidFill>
                  <a:srgbClr val="FFFFFF"/>
                </a:solidFill>
              </a:defRPr>
            </a:lvl1pPr>
          </a:lstStyle>
          <a:p>
            <a:endParaRPr kumimoji="0" lang="en-US"/>
          </a:p>
        </p:txBody>
      </p:sp>
      <p:sp>
        <p:nvSpPr>
          <p:cNvPr id="11" name="Rectangle 10"/>
          <p:cNvSpPr/>
          <p:nvPr/>
        </p:nvSpPr>
        <p:spPr bwMode="white">
          <a:xfrm>
            <a:off x="1447800" y="0"/>
            <a:ext cx="100584" cy="515035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4686300"/>
            <a:ext cx="2667000" cy="273844"/>
          </a:xfrm>
        </p:spPr>
        <p:txBody>
          <a:bodyPr rtlCol="0"/>
          <a:lstStyle/>
          <a:p>
            <a:pPr eaLnBrk="1" latinLnBrk="0" hangingPunct="1"/>
            <a:endParaRPr lang="en-US" dirty="0"/>
          </a:p>
        </p:txBody>
      </p:sp>
      <p:sp>
        <p:nvSpPr>
          <p:cNvPr id="13" name="Slide Number Placeholder 12"/>
          <p:cNvSpPr>
            <a:spLocks noGrp="1"/>
          </p:cNvSpPr>
          <p:nvPr>
            <p:ph type="sldNum" sz="quarter" idx="11"/>
          </p:nvPr>
        </p:nvSpPr>
        <p:spPr>
          <a:xfrm>
            <a:off x="0" y="3500437"/>
            <a:ext cx="1447800" cy="497684"/>
          </a:xfrm>
        </p:spPr>
        <p:txBody>
          <a:bodyPr rtlCol="0"/>
          <a:lstStyle>
            <a:lvl1pPr>
              <a:defRPr sz="2800"/>
            </a:lvl1pPr>
          </a:lstStyle>
          <a:p>
            <a:pPr algn="ctr" eaLnBrk="1" latinLnBrk="0" hangingPunct="1"/>
            <a:fld id="{F0C94032-CD4C-4C25-B0C2-CEC720522D92}" type="slidenum">
              <a:rPr kumimoji="0" lang="en-US" smtClean="0"/>
              <a:pPr algn="ctr" eaLnBrk="1" latinLnBrk="0" hangingPunct="1"/>
              <a:t>‹#›</a:t>
            </a:fld>
            <a:endParaRPr kumimoji="0" lang="en-US" sz="2800" dirty="0"/>
          </a:p>
        </p:txBody>
      </p:sp>
      <p:sp>
        <p:nvSpPr>
          <p:cNvPr id="14" name="Footer Placeholder 13"/>
          <p:cNvSpPr>
            <a:spLocks noGrp="1"/>
          </p:cNvSpPr>
          <p:nvPr>
            <p:ph type="ftr" sz="quarter" idx="12"/>
          </p:nvPr>
        </p:nvSpPr>
        <p:spPr>
          <a:xfrm>
            <a:off x="1600200" y="4686156"/>
            <a:ext cx="4572000" cy="273844"/>
          </a:xfrm>
        </p:spPr>
        <p:txBody>
          <a:bodyPr rtlCol="0"/>
          <a:lstStyle/>
          <a:p>
            <a:endParaRPr kumimoji="0" lang="en-US" dirty="0"/>
          </a:p>
        </p:txBody>
      </p:sp>
      <p:sp>
        <p:nvSpPr>
          <p:cNvPr id="3" name="Picture Placeholder 2"/>
          <p:cNvSpPr>
            <a:spLocks noGrp="1"/>
          </p:cNvSpPr>
          <p:nvPr>
            <p:ph type="pic" idx="1"/>
          </p:nvPr>
        </p:nvSpPr>
        <p:spPr>
          <a:xfrm>
            <a:off x="1560576" y="0"/>
            <a:ext cx="7583424" cy="3426714"/>
          </a:xfrm>
          <a:solidFill>
            <a:schemeClr val="accent1">
              <a:tint val="40000"/>
            </a:schemeClr>
          </a:solidFill>
          <a:ln>
            <a:noFill/>
          </a:ln>
        </p:spPr>
        <p:txBody>
          <a:bodyPr/>
          <a:lstStyle>
            <a:lvl1pPr marL="0" indent="0">
              <a:buNone/>
              <a:defRPr sz="3200"/>
            </a:lvl1pPr>
          </a:lstStyle>
          <a:p>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kumimoji="0" lang="en-US"/>
          </a:p>
        </p:txBody>
      </p:sp>
      <p:sp>
        <p:nvSpPr>
          <p:cNvPr id="3" name="Vertical Text Placeholder 2"/>
          <p:cNvSpPr>
            <a:spLocks noGrp="1"/>
          </p:cNvSpPr>
          <p:nvPr>
            <p:ph type="body" orient="vert" idx="1"/>
          </p:nvPr>
        </p:nvSpPr>
        <p:spPr/>
        <p:txBody>
          <a:bodyPr vert="eaVert"/>
          <a:lstStyle/>
          <a:p>
            <a:pPr lvl="0" eaLnBrk="1" latinLnBrk="0" hangingPunct="1"/>
            <a:endParaRPr/>
          </a:p>
          <a:p>
            <a:pPr lvl="1" eaLnBrk="1" latinLnBrk="0" hangingPunct="1"/>
            <a:endParaRPr/>
          </a:p>
          <a:p>
            <a:pPr lvl="2" eaLnBrk="1" latinLnBrk="0" hangingPunct="1"/>
            <a:endParaRPr/>
          </a:p>
          <a:p>
            <a:pPr lvl="3" eaLnBrk="1" latinLnBrk="0" hangingPunct="1"/>
            <a:endParaRPr/>
          </a:p>
          <a:p>
            <a:pPr lvl="4" eaLnBrk="1" latinLnBrk="0" hangingPunct="1"/>
            <a:endParaRPr kumimoji="0" lang="en-US"/>
          </a:p>
        </p:txBody>
      </p:sp>
      <p:sp>
        <p:nvSpPr>
          <p:cNvPr id="4" name="Date Placeholder 3"/>
          <p:cNvSpPr>
            <a:spLocks noGrp="1"/>
          </p:cNvSpPr>
          <p:nvPr>
            <p:ph type="dt" sz="half" idx="10"/>
          </p:nvPr>
        </p:nvSpPr>
        <p:spPr/>
        <p:txBody>
          <a:bodyPr/>
          <a:lstStyle/>
          <a:p>
            <a:pPr eaLnBrk="1" latinLnBrk="0" hangingPunct="1"/>
            <a:endParaRPr lang="en-US" dirty="0"/>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F0C94032-CD4C-4C25-B0C2-CEC720522D92}"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457201"/>
            <a:ext cx="2057400" cy="4137422"/>
          </a:xfrm>
        </p:spPr>
        <p:txBody>
          <a:bodyPr vert="eaVert"/>
          <a:lstStyle/>
          <a:p>
            <a:endParaRPr kumimoji="0" lang="en-US"/>
          </a:p>
        </p:txBody>
      </p:sp>
      <p:sp>
        <p:nvSpPr>
          <p:cNvPr id="3" name="Vertical Text Placeholder 2"/>
          <p:cNvSpPr>
            <a:spLocks noGrp="1"/>
          </p:cNvSpPr>
          <p:nvPr>
            <p:ph type="body" orient="vert" idx="1"/>
          </p:nvPr>
        </p:nvSpPr>
        <p:spPr>
          <a:xfrm>
            <a:off x="457200" y="457202"/>
            <a:ext cx="5562600" cy="4137423"/>
          </a:xfrm>
        </p:spPr>
        <p:txBody>
          <a:bodyPr vert="eaVert"/>
          <a:lstStyle/>
          <a:p>
            <a:pPr lvl="0" eaLnBrk="1" latinLnBrk="0" hangingPunct="1"/>
            <a:endParaRPr dirty="0"/>
          </a:p>
          <a:p>
            <a:pPr lvl="1" eaLnBrk="1" latinLnBrk="0" hangingPunct="1"/>
            <a:endParaRPr dirty="0"/>
          </a:p>
          <a:p>
            <a:pPr lvl="2" eaLnBrk="1" latinLnBrk="0" hangingPunct="1"/>
            <a:endParaRPr dirty="0"/>
          </a:p>
          <a:p>
            <a:pPr lvl="3" eaLnBrk="1" latinLnBrk="0" hangingPunct="1"/>
            <a:endParaRPr dirty="0"/>
          </a:p>
          <a:p>
            <a:pPr lvl="4" eaLnBrk="1" latinLnBrk="0" hangingPunct="1"/>
            <a:endParaRPr kumimoji="0" lang="en-US" dirty="0"/>
          </a:p>
        </p:txBody>
      </p:sp>
      <p:sp>
        <p:nvSpPr>
          <p:cNvPr id="4" name="Date Placeholder 3"/>
          <p:cNvSpPr>
            <a:spLocks noGrp="1"/>
          </p:cNvSpPr>
          <p:nvPr>
            <p:ph type="dt" sz="half" idx="10"/>
          </p:nvPr>
        </p:nvSpPr>
        <p:spPr>
          <a:xfrm>
            <a:off x="6553200" y="4686303"/>
            <a:ext cx="2209800" cy="273844"/>
          </a:xfrm>
        </p:spPr>
        <p:txBody>
          <a:bodyPr/>
          <a:lstStyle/>
          <a:p>
            <a:pPr eaLnBrk="1" latinLnBrk="0" hangingPunct="1"/>
            <a:endParaRPr lang="en-US" dirty="0"/>
          </a:p>
        </p:txBody>
      </p:sp>
      <p:sp>
        <p:nvSpPr>
          <p:cNvPr id="5" name="Footer Placeholder 4"/>
          <p:cNvSpPr>
            <a:spLocks noGrp="1"/>
          </p:cNvSpPr>
          <p:nvPr>
            <p:ph type="ftr" sz="quarter" idx="11"/>
          </p:nvPr>
        </p:nvSpPr>
        <p:spPr>
          <a:xfrm>
            <a:off x="457210" y="4686156"/>
            <a:ext cx="5573483" cy="273844"/>
          </a:xfrm>
        </p:spPr>
        <p:txBody>
          <a:bodyPr/>
          <a:lstStyle/>
          <a:p>
            <a:endParaRPr kumimoji="0" lang="en-US" dirty="0"/>
          </a:p>
        </p:txBody>
      </p:sp>
      <p:sp>
        <p:nvSpPr>
          <p:cNvPr id="7" name="Rectangle 6"/>
          <p:cNvSpPr/>
          <p:nvPr/>
        </p:nvSpPr>
        <p:spPr bwMode="white">
          <a:xfrm>
            <a:off x="6096318" y="0"/>
            <a:ext cx="320040" cy="51435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457200"/>
            <a:ext cx="228600" cy="46863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40005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6056313" y="77787"/>
            <a:ext cx="400050" cy="244476"/>
          </a:xfrm>
        </p:spPr>
        <p:txBody>
          <a:bodyPr/>
          <a:lstStyle/>
          <a:p>
            <a:fld id="{F0C94032-CD4C-4C25-B0C2-CEC720522D92}" type="slidenum">
              <a:rPr kumimoji="0" lang="en-US" smtClean="0"/>
              <a:pPr/>
              <a:t>‹#›</a:t>
            </a:fld>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171450"/>
            <a:ext cx="8153400" cy="74295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200150"/>
            <a:ext cx="8153400" cy="3394710"/>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096000" y="4686300"/>
            <a:ext cx="2667000" cy="273844"/>
          </a:xfrm>
          <a:prstGeom prst="rect">
            <a:avLst/>
          </a:prstGeom>
        </p:spPr>
        <p:txBody>
          <a:bodyPr vert="horz" anchor="ctr" anchorCtr="0"/>
          <a:lstStyle>
            <a:lvl1pPr algn="l" eaLnBrk="1" latinLnBrk="0" hangingPunct="1">
              <a:defRPr kumimoji="0" sz="1400">
                <a:solidFill>
                  <a:schemeClr val="tx2"/>
                </a:solidFill>
              </a:defRPr>
            </a:lvl1pPr>
          </a:lstStyle>
          <a:p>
            <a:pPr eaLnBrk="1" latinLnBrk="0" hangingPunct="1"/>
            <a:endParaRPr lang="en-US" sz="1400" dirty="0">
              <a:solidFill>
                <a:schemeClr val="tx2"/>
              </a:solidFill>
            </a:endParaRPr>
          </a:p>
        </p:txBody>
      </p:sp>
      <p:sp>
        <p:nvSpPr>
          <p:cNvPr id="3" name="Footer Placeholder 2"/>
          <p:cNvSpPr>
            <a:spLocks noGrp="1"/>
          </p:cNvSpPr>
          <p:nvPr>
            <p:ph type="ftr" sz="quarter" idx="3"/>
          </p:nvPr>
        </p:nvSpPr>
        <p:spPr>
          <a:xfrm>
            <a:off x="609609" y="4686156"/>
            <a:ext cx="5421083" cy="273844"/>
          </a:xfrm>
          <a:prstGeom prst="rect">
            <a:avLst/>
          </a:prstGeom>
        </p:spPr>
        <p:txBody>
          <a:bodyPr vert="horz" anchor="ctr"/>
          <a:lstStyle>
            <a:lvl1pPr algn="r" eaLnBrk="1" latinLnBrk="0" hangingPunct="1">
              <a:defRPr kumimoji="0" sz="1400">
                <a:solidFill>
                  <a:schemeClr val="tx2"/>
                </a:solidFill>
              </a:defRPr>
            </a:lvl1pPr>
          </a:lstStyle>
          <a:p>
            <a:pPr algn="r" eaLnBrk="1" latinLnBrk="0" hangingPunct="1"/>
            <a:endParaRPr kumimoji="0" lang="en-US" sz="1400" dirty="0">
              <a:solidFill>
                <a:schemeClr val="tx2"/>
              </a:solidFill>
            </a:endParaRPr>
          </a:p>
        </p:txBody>
      </p:sp>
      <p:sp>
        <p:nvSpPr>
          <p:cNvPr id="7" name="Rectangle 6"/>
          <p:cNvSpPr/>
          <p:nvPr/>
        </p:nvSpPr>
        <p:spPr bwMode="white">
          <a:xfrm>
            <a:off x="0" y="925830"/>
            <a:ext cx="9144000" cy="24003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960120"/>
            <a:ext cx="533400" cy="17145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960120"/>
            <a:ext cx="8553450" cy="17145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954167"/>
            <a:ext cx="533400" cy="183357"/>
          </a:xfrm>
          <a:prstGeom prst="rect">
            <a:avLst/>
          </a:prstGeom>
        </p:spPr>
        <p:txBody>
          <a:bodyPr vert="horz" anchor="ctr" anchorCtr="0">
            <a:normAutofit/>
          </a:bodyPr>
          <a:lstStyle>
            <a:lvl1pPr algn="ctr" eaLnBrk="1" latinLnBrk="0" hangingPunct="1">
              <a:defRPr kumimoji="0" sz="1400" b="1">
                <a:solidFill>
                  <a:srgbClr val="FFFFFF"/>
                </a:solidFill>
              </a:defRPr>
            </a:lvl1pPr>
          </a:lstStyle>
          <a:p>
            <a:pPr algn="ctr" eaLnBrk="1" latinLnBrk="0" hangingPunct="1"/>
            <a:fld id="{F0C94032-CD4C-4C25-B0C2-CEC720522D92}" type="slidenum">
              <a:rPr kumimoji="0" lang="en-US" smtClean="0"/>
              <a:pPr algn="ctr" eaLnBrk="1" latinLnBrk="0" hangingPunct="1"/>
              <a:t>‹#›</a:t>
            </a:fld>
            <a:endParaRPr kumimoji="0" lang="en-US" sz="1400" b="1" dirty="0">
              <a:solidFill>
                <a:srgbClr val="FFFFFF"/>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chart" Target="../charts/chart6.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Not So fast</a:t>
            </a:r>
            <a:endParaRPr lang="en-US" dirty="0"/>
          </a:p>
        </p:txBody>
      </p:sp>
      <p:sp>
        <p:nvSpPr>
          <p:cNvPr id="3" name="Subtitle 2"/>
          <p:cNvSpPr>
            <a:spLocks noGrp="1"/>
          </p:cNvSpPr>
          <p:nvPr>
            <p:ph type="subTitle" idx="1"/>
          </p:nvPr>
        </p:nvSpPr>
        <p:spPr/>
        <p:txBody>
          <a:bodyPr>
            <a:normAutofit fontScale="92500"/>
          </a:bodyPr>
          <a:lstStyle/>
          <a:p>
            <a:r>
              <a:rPr lang="en-US" dirty="0" smtClean="0"/>
              <a:t>A Critical Examination of the </a:t>
            </a:r>
            <a:r>
              <a:rPr lang="en-US" i="1" dirty="0" smtClean="0"/>
              <a:t>Flash Boys </a:t>
            </a:r>
            <a:r>
              <a:rPr lang="en-US" dirty="0" smtClean="0"/>
              <a:t>Controversy</a:t>
            </a:r>
            <a:endParaRPr lang="en-US" dirty="0"/>
          </a:p>
        </p:txBody>
      </p:sp>
      <p:sp>
        <p:nvSpPr>
          <p:cNvPr id="4" name="TextBox 3"/>
          <p:cNvSpPr txBox="1"/>
          <p:nvPr/>
        </p:nvSpPr>
        <p:spPr>
          <a:xfrm>
            <a:off x="101019" y="4537533"/>
            <a:ext cx="2034806" cy="646331"/>
          </a:xfrm>
          <a:prstGeom prst="rect">
            <a:avLst/>
          </a:prstGeom>
          <a:noFill/>
        </p:spPr>
        <p:txBody>
          <a:bodyPr wrap="square" rtlCol="0">
            <a:spAutoFit/>
          </a:bodyPr>
          <a:lstStyle/>
          <a:p>
            <a:r>
              <a:rPr lang="en-US" dirty="0" smtClean="0"/>
              <a:t>Peter Kovac</a:t>
            </a:r>
          </a:p>
          <a:p>
            <a:r>
              <a:rPr lang="en-US" dirty="0" smtClean="0"/>
              <a:t>Author, </a:t>
            </a:r>
            <a:r>
              <a:rPr lang="en-US" i="1" dirty="0" smtClean="0"/>
              <a:t>Not So Fast</a:t>
            </a:r>
            <a:endParaRPr lang="en-US" i="1" dirty="0"/>
          </a:p>
        </p:txBody>
      </p:sp>
    </p:spTree>
    <p:extLst>
      <p:ext uri="{BB962C8B-B14F-4D97-AF65-F5344CB8AC3E}">
        <p14:creationId xmlns:p14="http://schemas.microsoft.com/office/powerpoint/2010/main" xmlns="" val="30624255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Technology and the Markets</a:t>
            </a:r>
            <a:endParaRPr lang="en-US" dirty="0"/>
          </a:p>
        </p:txBody>
      </p:sp>
      <p:pic>
        <p:nvPicPr>
          <p:cNvPr id="11" name="Picture 10"/>
          <p:cNvPicPr>
            <a:picLocks noChangeAspect="1"/>
          </p:cNvPicPr>
          <p:nvPr/>
        </p:nvPicPr>
        <p:blipFill>
          <a:blip r:embed="rId3" cstate="print"/>
          <a:stretch>
            <a:fillRect/>
          </a:stretch>
        </p:blipFill>
        <p:spPr>
          <a:xfrm>
            <a:off x="7" y="1285875"/>
            <a:ext cx="4395787" cy="2571750"/>
          </a:xfrm>
          <a:prstGeom prst="rect">
            <a:avLst/>
          </a:prstGeom>
        </p:spPr>
      </p:pic>
      <p:pic>
        <p:nvPicPr>
          <p:cNvPr id="12" name="Picture 11"/>
          <p:cNvPicPr>
            <a:picLocks noChangeAspect="1"/>
          </p:cNvPicPr>
          <p:nvPr/>
        </p:nvPicPr>
        <p:blipFill rotWithShape="1">
          <a:blip r:embed="rId4" cstate="print"/>
          <a:srcRect l="27778" r="20417"/>
          <a:stretch/>
        </p:blipFill>
        <p:spPr>
          <a:xfrm>
            <a:off x="4406900" y="1285875"/>
            <a:ext cx="4737100" cy="2571750"/>
          </a:xfrm>
          <a:prstGeom prst="rect">
            <a:avLst/>
          </a:prstGeom>
        </p:spPr>
      </p:pic>
      <p:pic>
        <p:nvPicPr>
          <p:cNvPr id="5" name="Picture 4"/>
          <p:cNvPicPr>
            <a:picLocks noChangeAspect="1"/>
          </p:cNvPicPr>
          <p:nvPr/>
        </p:nvPicPr>
        <p:blipFill>
          <a:blip r:embed="rId4" cstate="print"/>
          <a:stretch>
            <a:fillRect/>
          </a:stretch>
        </p:blipFill>
        <p:spPr>
          <a:xfrm>
            <a:off x="0" y="1285875"/>
            <a:ext cx="9144000" cy="2571750"/>
          </a:xfrm>
          <a:prstGeom prst="rect">
            <a:avLst/>
          </a:prstGeom>
        </p:spPr>
      </p:pic>
      <p:sp>
        <p:nvSpPr>
          <p:cNvPr id="6" name="TextBox 5"/>
          <p:cNvSpPr txBox="1"/>
          <p:nvPr/>
        </p:nvSpPr>
        <p:spPr>
          <a:xfrm>
            <a:off x="218952" y="4137791"/>
            <a:ext cx="8547096" cy="461665"/>
          </a:xfrm>
          <a:prstGeom prst="rect">
            <a:avLst/>
          </a:prstGeom>
          <a:noFill/>
        </p:spPr>
        <p:txBody>
          <a:bodyPr wrap="square" rtlCol="0">
            <a:spAutoFit/>
          </a:bodyPr>
          <a:lstStyle/>
          <a:p>
            <a:pPr algn="ctr"/>
            <a:endParaRPr lang="en-US" sz="2400" dirty="0"/>
          </a:p>
        </p:txBody>
      </p:sp>
      <p:sp>
        <p:nvSpPr>
          <p:cNvPr id="8" name="TextBox 7"/>
          <p:cNvSpPr txBox="1"/>
          <p:nvPr/>
        </p:nvSpPr>
        <p:spPr>
          <a:xfrm>
            <a:off x="218952" y="4172415"/>
            <a:ext cx="8547096" cy="830997"/>
          </a:xfrm>
          <a:prstGeom prst="rect">
            <a:avLst/>
          </a:prstGeom>
          <a:noFill/>
        </p:spPr>
        <p:txBody>
          <a:bodyPr wrap="square" rtlCol="0">
            <a:spAutoFit/>
          </a:bodyPr>
          <a:lstStyle/>
          <a:p>
            <a:pPr algn="ctr"/>
            <a:r>
              <a:rPr lang="en-US" sz="2400" dirty="0" smtClean="0"/>
              <a:t>Facebook Data Center</a:t>
            </a:r>
          </a:p>
          <a:p>
            <a:pPr algn="ctr"/>
            <a:r>
              <a:rPr lang="en-US" sz="2400" dirty="0" err="1" smtClean="0"/>
              <a:t>Luleå</a:t>
            </a:r>
            <a:r>
              <a:rPr lang="en-US" sz="2400" dirty="0" smtClean="0"/>
              <a:t>, Sweden</a:t>
            </a:r>
          </a:p>
        </p:txBody>
      </p:sp>
      <p:pic>
        <p:nvPicPr>
          <p:cNvPr id="4" name="Picture 3"/>
          <p:cNvPicPr>
            <a:picLocks noChangeAspect="1"/>
          </p:cNvPicPr>
          <p:nvPr/>
        </p:nvPicPr>
        <p:blipFill rotWithShape="1">
          <a:blip r:embed="rId5" cstate="print"/>
          <a:srcRect l="7368" t="16997" r="7895" b="23161"/>
          <a:stretch/>
        </p:blipFill>
        <p:spPr>
          <a:xfrm>
            <a:off x="2806700" y="3255114"/>
            <a:ext cx="1460500" cy="517072"/>
          </a:xfrm>
          <a:prstGeom prst="rect">
            <a:avLst/>
          </a:prstGeom>
        </p:spPr>
      </p:pic>
      <p:pic>
        <p:nvPicPr>
          <p:cNvPr id="9" name="Picture 8"/>
          <p:cNvPicPr>
            <a:picLocks noChangeAspect="1"/>
          </p:cNvPicPr>
          <p:nvPr/>
        </p:nvPicPr>
        <p:blipFill>
          <a:blip r:embed="rId6" cstate="print"/>
          <a:stretch>
            <a:fillRect/>
          </a:stretch>
        </p:blipFill>
        <p:spPr>
          <a:xfrm>
            <a:off x="330200" y="3974450"/>
            <a:ext cx="1358900" cy="1019175"/>
          </a:xfrm>
          <a:prstGeom prst="rect">
            <a:avLst/>
          </a:prstGeom>
        </p:spPr>
      </p:pic>
    </p:spTree>
    <p:extLst>
      <p:ext uri="{BB962C8B-B14F-4D97-AF65-F5344CB8AC3E}">
        <p14:creationId xmlns:p14="http://schemas.microsoft.com/office/powerpoint/2010/main" xmlns="" val="150314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xit" presetSubtype="0" fill="hold" nodeType="withEffect">
                                  <p:stCondLst>
                                    <p:cond delay="0"/>
                                  </p:stCondLst>
                                  <p:childTnLst>
                                    <p:animEffect transition="out" filter="dissolve">
                                      <p:cBhvr>
                                        <p:cTn id="17" dur="500"/>
                                        <p:tgtEl>
                                          <p:spTgt spid="5"/>
                                        </p:tgtEl>
                                      </p:cBhvr>
                                    </p:animEffect>
                                    <p:set>
                                      <p:cBhvr>
                                        <p:cTn id="18" dur="1" fill="hold">
                                          <p:stCondLst>
                                            <p:cond delay="499"/>
                                          </p:stCondLst>
                                        </p:cTn>
                                        <p:tgtEl>
                                          <p:spTgt spid="5"/>
                                        </p:tgtEl>
                                        <p:attrNameLst>
                                          <p:attrName>style.visibility</p:attrName>
                                        </p:attrNameLst>
                                      </p:cBhvr>
                                      <p:to>
                                        <p:strVal val="hidden"/>
                                      </p:to>
                                    </p:set>
                                  </p:childTnLst>
                                </p:cTn>
                              </p:par>
                            </p:childTnLst>
                          </p:cTn>
                        </p:par>
                        <p:par>
                          <p:cTn id="19" fill="hold">
                            <p:stCondLst>
                              <p:cond delay="500"/>
                            </p:stCondLst>
                            <p:childTnLst>
                              <p:par>
                                <p:cTn id="20" presetID="1" presetClass="entr" presetSubtype="0" fill="hold" nodeType="afterEffect">
                                  <p:stCondLst>
                                    <p:cond delay="3000"/>
                                  </p:stCondLst>
                                  <p:childTnLst>
                                    <p:set>
                                      <p:cBhvr>
                                        <p:cTn id="21" dur="1" fill="hold">
                                          <p:stCondLst>
                                            <p:cond delay="0"/>
                                          </p:stCondLst>
                                        </p:cTn>
                                        <p:tgtEl>
                                          <p:spTgt spid="4"/>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childTnLst>
                                </p:cTn>
                              </p:par>
                              <p:par>
                                <p:cTn id="26" presetID="1" presetClass="exit" presetSubtype="0" fill="hold" nodeType="withEffect">
                                  <p:stCondLst>
                                    <p:cond delay="0"/>
                                  </p:stCondLst>
                                  <p:childTnLst>
                                    <p:set>
                                      <p:cBhvr>
                                        <p:cTn id="27"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Flash Boys: The Case of AMGN</a:t>
            </a:r>
            <a:endParaRPr lang="en-US" dirty="0"/>
          </a:p>
        </p:txBody>
      </p:sp>
      <p:sp>
        <p:nvSpPr>
          <p:cNvPr id="3" name="Content Placeholder 2"/>
          <p:cNvSpPr>
            <a:spLocks noGrp="1"/>
          </p:cNvSpPr>
          <p:nvPr>
            <p:ph sz="quarter" idx="1"/>
          </p:nvPr>
        </p:nvSpPr>
        <p:spPr>
          <a:xfrm>
            <a:off x="612648" y="1200154"/>
            <a:ext cx="8153400" cy="1175201"/>
          </a:xfrm>
        </p:spPr>
        <p:txBody>
          <a:bodyPr>
            <a:normAutofit fontScale="92500" lnSpcReduction="10000"/>
          </a:bodyPr>
          <a:lstStyle/>
          <a:p>
            <a:pPr algn="ctr">
              <a:buNone/>
            </a:pPr>
            <a:r>
              <a:rPr lang="en-US" sz="8000" dirty="0" smtClean="0"/>
              <a:t>AMGN @ $48</a:t>
            </a:r>
          </a:p>
        </p:txBody>
      </p:sp>
      <p:sp>
        <p:nvSpPr>
          <p:cNvPr id="4" name="Content Placeholder 2"/>
          <p:cNvSpPr txBox="1">
            <a:spLocks/>
          </p:cNvSpPr>
          <p:nvPr/>
        </p:nvSpPr>
        <p:spPr>
          <a:xfrm>
            <a:off x="765048" y="2489654"/>
            <a:ext cx="8153400" cy="1175201"/>
          </a:xfrm>
          <a:prstGeom prst="rect">
            <a:avLst/>
          </a:prstGeom>
        </p:spPr>
        <p:txBody>
          <a:bodyPr vert="horz">
            <a:normAutofit fontScale="925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lgn="ctr">
              <a:buFont typeface="Wingdings"/>
              <a:buNone/>
            </a:pPr>
            <a:r>
              <a:rPr lang="en-US" sz="8000" dirty="0" smtClean="0"/>
              <a:t>AMD @ $48</a:t>
            </a:r>
          </a:p>
        </p:txBody>
      </p:sp>
      <p:sp>
        <p:nvSpPr>
          <p:cNvPr id="5" name="Content Placeholder 2"/>
          <p:cNvSpPr txBox="1">
            <a:spLocks/>
          </p:cNvSpPr>
          <p:nvPr/>
        </p:nvSpPr>
        <p:spPr>
          <a:xfrm>
            <a:off x="917448" y="3779155"/>
            <a:ext cx="8153400" cy="1175201"/>
          </a:xfrm>
          <a:prstGeom prst="rect">
            <a:avLst/>
          </a:prstGeom>
        </p:spPr>
        <p:txBody>
          <a:bodyPr vert="horz">
            <a:normAutofit fontScale="850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algn="ctr">
              <a:buFont typeface="Wingdings"/>
              <a:buNone/>
            </a:pPr>
            <a:r>
              <a:rPr lang="en-US" sz="8000" dirty="0" smtClean="0"/>
              <a:t>AMD @ $48, and $4</a:t>
            </a:r>
          </a:p>
        </p:txBody>
      </p:sp>
      <p:cxnSp>
        <p:nvCxnSpPr>
          <p:cNvPr id="7" name="Straight Connector 6"/>
          <p:cNvCxnSpPr/>
          <p:nvPr/>
        </p:nvCxnSpPr>
        <p:spPr>
          <a:xfrm>
            <a:off x="917453" y="1787750"/>
            <a:ext cx="7329677" cy="0"/>
          </a:xfrm>
          <a:prstGeom prst="line">
            <a:avLst/>
          </a:prstGeom>
          <a:ln w="76200" cmpd="sng">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917453" y="3052611"/>
            <a:ext cx="7329677" cy="0"/>
          </a:xfrm>
          <a:prstGeom prst="line">
            <a:avLst/>
          </a:prstGeom>
          <a:ln w="76200" cmpd="sng">
            <a:solidFill>
              <a:srgbClr val="FF0000"/>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22111344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AMGN &amp; Econ 101: “I’m The Event”</a:t>
            </a:r>
            <a:endParaRPr lang="en-US" dirty="0"/>
          </a:p>
        </p:txBody>
      </p:sp>
      <p:sp>
        <p:nvSpPr>
          <p:cNvPr id="3" name="Footer Placeholder 2"/>
          <p:cNvSpPr>
            <a:spLocks noGrp="1"/>
          </p:cNvSpPr>
          <p:nvPr>
            <p:ph type="ftr" sz="quarter" idx="11"/>
          </p:nvPr>
        </p:nvSpPr>
        <p:spPr/>
        <p:txBody>
          <a:bodyPr/>
          <a:lstStyle/>
          <a:p>
            <a:endParaRPr kumimoji="0" lang="en-US" dirty="0"/>
          </a:p>
        </p:txBody>
      </p:sp>
      <p:pic>
        <p:nvPicPr>
          <p:cNvPr id="6" name="Picture 5"/>
          <p:cNvPicPr>
            <a:picLocks noChangeAspect="1"/>
          </p:cNvPicPr>
          <p:nvPr/>
        </p:nvPicPr>
        <p:blipFill>
          <a:blip r:embed="rId3" cstate="print"/>
          <a:stretch>
            <a:fillRect/>
          </a:stretch>
        </p:blipFill>
        <p:spPr>
          <a:xfrm>
            <a:off x="3136900" y="1495427"/>
            <a:ext cx="2857500" cy="2143125"/>
          </a:xfrm>
          <a:prstGeom prst="rect">
            <a:avLst/>
          </a:prstGeom>
        </p:spPr>
      </p:pic>
      <p:pic>
        <p:nvPicPr>
          <p:cNvPr id="4" name="Picture 3"/>
          <p:cNvPicPr>
            <a:picLocks noChangeAspect="1"/>
          </p:cNvPicPr>
          <p:nvPr/>
        </p:nvPicPr>
        <p:blipFill>
          <a:blip r:embed="rId4" cstate="print"/>
          <a:stretch>
            <a:fillRect/>
          </a:stretch>
        </p:blipFill>
        <p:spPr>
          <a:xfrm>
            <a:off x="1752600" y="1247602"/>
            <a:ext cx="5127520" cy="3438557"/>
          </a:xfrm>
          <a:prstGeom prst="rect">
            <a:avLst/>
          </a:prstGeom>
        </p:spPr>
      </p:pic>
      <p:sp>
        <p:nvSpPr>
          <p:cNvPr id="7" name="TextBox 6"/>
          <p:cNvSpPr txBox="1"/>
          <p:nvPr/>
        </p:nvSpPr>
        <p:spPr>
          <a:xfrm>
            <a:off x="7316416" y="4120949"/>
            <a:ext cx="1560407" cy="646331"/>
          </a:xfrm>
          <a:prstGeom prst="rect">
            <a:avLst/>
          </a:prstGeom>
          <a:noFill/>
        </p:spPr>
        <p:txBody>
          <a:bodyPr wrap="square" rtlCol="0">
            <a:spAutoFit/>
          </a:bodyPr>
          <a:lstStyle/>
          <a:p>
            <a:r>
              <a:rPr lang="en-US" sz="1200" dirty="0" smtClean="0"/>
              <a:t>Source: </a:t>
            </a:r>
            <a:r>
              <a:rPr lang="en-US" sz="1200" i="1" dirty="0" smtClean="0"/>
              <a:t>Macroeconomics</a:t>
            </a:r>
            <a:r>
              <a:rPr lang="en-US" sz="1200" dirty="0" smtClean="0"/>
              <a:t>, </a:t>
            </a:r>
            <a:r>
              <a:rPr lang="en-US" sz="1200" dirty="0" err="1" smtClean="0"/>
              <a:t>Baumol</a:t>
            </a:r>
            <a:r>
              <a:rPr lang="en-US" sz="1200" dirty="0" smtClean="0"/>
              <a:t> and Blinder</a:t>
            </a:r>
            <a:endParaRPr lang="en-US" sz="1200" dirty="0"/>
          </a:p>
        </p:txBody>
      </p:sp>
    </p:spTree>
    <p:extLst>
      <p:ext uri="{BB962C8B-B14F-4D97-AF65-F5344CB8AC3E}">
        <p14:creationId xmlns:p14="http://schemas.microsoft.com/office/powerpoint/2010/main" xmlns="" val="7643379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Lewis’ “Flash Trap Bait”</a:t>
            </a:r>
            <a:endParaRPr lang="en-US" dirty="0"/>
          </a:p>
        </p:txBody>
      </p:sp>
      <p:sp>
        <p:nvSpPr>
          <p:cNvPr id="3" name="Footer Placeholder 2"/>
          <p:cNvSpPr>
            <a:spLocks noGrp="1"/>
          </p:cNvSpPr>
          <p:nvPr>
            <p:ph type="ftr" sz="quarter" idx="11"/>
          </p:nvPr>
        </p:nvSpPr>
        <p:spPr/>
        <p:txBody>
          <a:bodyPr/>
          <a:lstStyle/>
          <a:p>
            <a:endParaRPr kumimoji="0" lang="en-US" dirty="0"/>
          </a:p>
        </p:txBody>
      </p:sp>
      <p:sp>
        <p:nvSpPr>
          <p:cNvPr id="5" name="Content Placeholder 3"/>
          <p:cNvSpPr txBox="1">
            <a:spLocks/>
          </p:cNvSpPr>
          <p:nvPr/>
        </p:nvSpPr>
        <p:spPr>
          <a:xfrm>
            <a:off x="612648" y="1247776"/>
            <a:ext cx="8153400" cy="3438524"/>
          </a:xfrm>
          <a:prstGeom prst="rect">
            <a:avLst/>
          </a:prstGeom>
        </p:spPr>
        <p:txBody>
          <a:bodyPr vert="horz" numCol="2">
            <a:normAutofit fontScale="85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600" dirty="0">
                <a:solidFill>
                  <a:srgbClr val="000000"/>
                </a:solidFill>
                <a:latin typeface="Lucida Grande"/>
                <a:ea typeface="Lucida Grande"/>
                <a:cs typeface="Lucida Grande"/>
              </a:rPr>
              <a:t>10:00:04.937 200 MSFT 41.57 NSDQ</a:t>
            </a:r>
            <a:endParaRPr lang="en-US" sz="1600" dirty="0"/>
          </a:p>
          <a:p>
            <a:pPr marL="0" indent="0">
              <a:buNone/>
            </a:pPr>
            <a:r>
              <a:rPr lang="en-US" sz="1600" dirty="0" smtClean="0">
                <a:solidFill>
                  <a:srgbClr val="000000"/>
                </a:solidFill>
                <a:latin typeface="Lucida Grande"/>
                <a:ea typeface="Lucida Grande"/>
                <a:cs typeface="Lucida Grande"/>
              </a:rPr>
              <a:t>10</a:t>
            </a:r>
            <a:r>
              <a:rPr lang="en-US" sz="1600" dirty="0">
                <a:solidFill>
                  <a:srgbClr val="000000"/>
                </a:solidFill>
                <a:latin typeface="Lucida Grande"/>
                <a:ea typeface="Lucida Grande"/>
                <a:cs typeface="Lucida Grande"/>
              </a:rPr>
              <a:t>:00:04.937 </a:t>
            </a:r>
            <a:r>
              <a:rPr lang="en-US" sz="1600" dirty="0" smtClean="0">
                <a:solidFill>
                  <a:srgbClr val="000000"/>
                </a:solidFill>
                <a:latin typeface="Lucida Grande"/>
                <a:ea typeface="Lucida Grande"/>
                <a:cs typeface="Lucida Grande"/>
              </a:rPr>
              <a:t>300 </a:t>
            </a:r>
            <a:r>
              <a:rPr lang="en-US" sz="1600" dirty="0">
                <a:solidFill>
                  <a:srgbClr val="000000"/>
                </a:solidFill>
                <a:latin typeface="Lucida Grande"/>
                <a:ea typeface="Lucida Grande"/>
                <a:cs typeface="Lucida Grande"/>
              </a:rPr>
              <a:t>MSFT 41.57 NSDQ</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  94 MSFT </a:t>
            </a:r>
            <a:r>
              <a:rPr lang="en-US" sz="1600" dirty="0">
                <a:solidFill>
                  <a:srgbClr val="000000"/>
                </a:solidFill>
                <a:latin typeface="Lucida Grande"/>
                <a:ea typeface="Lucida Grande"/>
                <a:cs typeface="Lucida Grande"/>
              </a:rPr>
              <a:t>41.57 </a:t>
            </a:r>
            <a:r>
              <a:rPr lang="en-US" sz="1600" dirty="0" smtClean="0">
                <a:solidFill>
                  <a:srgbClr val="000000"/>
                </a:solidFill>
                <a:latin typeface="Lucida Grande"/>
                <a:ea typeface="Lucida Grande"/>
                <a:cs typeface="Lucida Grande"/>
              </a:rPr>
              <a:t>BZX</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100 MSFT </a:t>
            </a:r>
            <a:r>
              <a:rPr lang="en-US" sz="1600" dirty="0">
                <a:solidFill>
                  <a:srgbClr val="000000"/>
                </a:solidFill>
                <a:latin typeface="Lucida Grande"/>
                <a:ea typeface="Lucida Grande"/>
                <a:cs typeface="Lucida Grande"/>
              </a:rPr>
              <a:t>41.57 BZX</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  67 MSFT </a:t>
            </a:r>
            <a:r>
              <a:rPr lang="en-US" sz="1600" dirty="0">
                <a:solidFill>
                  <a:srgbClr val="000000"/>
                </a:solidFill>
                <a:latin typeface="Lucida Grande"/>
                <a:ea typeface="Lucida Grande"/>
                <a:cs typeface="Lucida Grande"/>
              </a:rPr>
              <a:t>41.57 </a:t>
            </a:r>
            <a:r>
              <a:rPr lang="en-US" sz="1600" dirty="0" smtClean="0">
                <a:solidFill>
                  <a:srgbClr val="000000"/>
                </a:solidFill>
                <a:latin typeface="Lucida Grande"/>
                <a:ea typeface="Lucida Grande"/>
                <a:cs typeface="Lucida Grande"/>
              </a:rPr>
              <a:t>EDGX</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500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ARCA</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100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ARCA</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04.941 200 </a:t>
            </a:r>
            <a:r>
              <a:rPr lang="en-US" sz="1600" dirty="0">
                <a:solidFill>
                  <a:srgbClr val="000000"/>
                </a:solidFill>
                <a:latin typeface="Lucida Grande"/>
                <a:ea typeface="Lucida Grande"/>
                <a:cs typeface="Lucida Grande"/>
              </a:rPr>
              <a:t>MSFT </a:t>
            </a:r>
            <a:r>
              <a:rPr lang="en-US" sz="1600" dirty="0" smtClean="0">
                <a:solidFill>
                  <a:srgbClr val="000000"/>
                </a:solidFill>
                <a:latin typeface="Lucida Grande"/>
                <a:ea typeface="Lucida Grande"/>
                <a:cs typeface="Lucida Grande"/>
              </a:rPr>
              <a:t>41.56 </a:t>
            </a:r>
            <a:r>
              <a:rPr lang="en-US" sz="1600" dirty="0">
                <a:solidFill>
                  <a:srgbClr val="000000"/>
                </a:solidFill>
                <a:latin typeface="Lucida Grande"/>
                <a:ea typeface="Lucida Grande"/>
                <a:cs typeface="Lucida Grande"/>
              </a:rPr>
              <a:t>NSDQ</a:t>
            </a:r>
            <a:endParaRPr lang="en-US" sz="1600" dirty="0"/>
          </a:p>
          <a:p>
            <a:pPr marL="0" indent="0">
              <a:buNone/>
            </a:pPr>
            <a:r>
              <a:rPr lang="en-US" sz="1600" dirty="0">
                <a:solidFill>
                  <a:srgbClr val="000000"/>
                </a:solidFill>
                <a:latin typeface="Lucida Grande"/>
                <a:ea typeface="Lucida Grande"/>
                <a:cs typeface="Lucida Grande"/>
              </a:rPr>
              <a:t>10:00:04.941 </a:t>
            </a:r>
            <a:r>
              <a:rPr lang="en-US" sz="1600" dirty="0" smtClean="0">
                <a:solidFill>
                  <a:srgbClr val="000000"/>
                </a:solidFill>
                <a:latin typeface="Lucida Grande"/>
                <a:ea typeface="Lucida Grande"/>
                <a:cs typeface="Lucida Grande"/>
              </a:rPr>
              <a:t>300 </a:t>
            </a:r>
            <a:r>
              <a:rPr lang="en-US" sz="1600" dirty="0">
                <a:solidFill>
                  <a:srgbClr val="000000"/>
                </a:solidFill>
                <a:latin typeface="Lucida Grande"/>
                <a:ea typeface="Lucida Grande"/>
                <a:cs typeface="Lucida Grande"/>
              </a:rPr>
              <a:t>MSFT </a:t>
            </a:r>
            <a:r>
              <a:rPr lang="en-US" sz="1600" dirty="0" smtClean="0">
                <a:solidFill>
                  <a:srgbClr val="000000"/>
                </a:solidFill>
                <a:latin typeface="Lucida Grande"/>
                <a:ea typeface="Lucida Grande"/>
                <a:cs typeface="Lucida Grande"/>
              </a:rPr>
              <a:t>41.56 </a:t>
            </a:r>
            <a:r>
              <a:rPr lang="en-US" sz="1600" dirty="0">
                <a:solidFill>
                  <a:srgbClr val="000000"/>
                </a:solidFill>
                <a:latin typeface="Lucida Grande"/>
                <a:ea typeface="Lucida Grande"/>
                <a:cs typeface="Lucida Grande"/>
              </a:rPr>
              <a:t>NSDQ</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04.944 100 </a:t>
            </a:r>
            <a:r>
              <a:rPr lang="en-US" sz="1600" dirty="0">
                <a:solidFill>
                  <a:srgbClr val="000000"/>
                </a:solidFill>
                <a:latin typeface="Lucida Grande"/>
                <a:ea typeface="Lucida Grande"/>
                <a:cs typeface="Lucida Grande"/>
              </a:rPr>
              <a:t>MSFT </a:t>
            </a:r>
            <a:r>
              <a:rPr lang="en-US" sz="1600" dirty="0" smtClean="0">
                <a:solidFill>
                  <a:srgbClr val="000000"/>
                </a:solidFill>
                <a:latin typeface="Lucida Grande"/>
                <a:ea typeface="Lucida Grande"/>
                <a:cs typeface="Lucida Grande"/>
              </a:rPr>
              <a:t>41.56 </a:t>
            </a:r>
            <a:r>
              <a:rPr lang="en-US" sz="1600" dirty="0">
                <a:solidFill>
                  <a:srgbClr val="000000"/>
                </a:solidFill>
                <a:latin typeface="Lucida Grande"/>
                <a:ea typeface="Lucida Grande"/>
                <a:cs typeface="Lucida Grande"/>
              </a:rPr>
              <a:t>NSDQ</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06.224 200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BZX</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06.224 100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BYX</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06.224 100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BOS</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06.226 100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BYZ</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06.229 100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EDGX</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06.229 200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EDGX</a:t>
            </a:r>
            <a:endParaRPr lang="en-US" sz="1600" dirty="0"/>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06.229 100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NSDQ</a:t>
            </a:r>
          </a:p>
          <a:p>
            <a:pPr marL="0" indent="0">
              <a:buNone/>
            </a:pPr>
            <a:r>
              <a:rPr lang="en-US" sz="1600" dirty="0">
                <a:solidFill>
                  <a:srgbClr val="000000"/>
                </a:solidFill>
                <a:latin typeface="Lucida Grande"/>
                <a:ea typeface="Lucida Grande"/>
                <a:cs typeface="Lucida Grande"/>
              </a:rPr>
              <a:t>10:00:06.229 100 MSFT 41.57 NSDQ</a:t>
            </a:r>
            <a:endParaRPr lang="en-US" sz="1600" dirty="0"/>
          </a:p>
          <a:p>
            <a:pPr marL="0" indent="0">
              <a:buNone/>
            </a:pPr>
            <a:r>
              <a:rPr lang="en-US" sz="1600" dirty="0">
                <a:solidFill>
                  <a:srgbClr val="000000"/>
                </a:solidFill>
                <a:latin typeface="Lucida Grande"/>
                <a:ea typeface="Lucida Grande"/>
                <a:cs typeface="Lucida Grande"/>
              </a:rPr>
              <a:t>10:00:06.229 100 MSFT 41.57 NSDQ</a:t>
            </a:r>
            <a:endParaRPr lang="en-US" sz="1600" dirty="0"/>
          </a:p>
          <a:p>
            <a:pPr marL="0" indent="0">
              <a:buNone/>
            </a:pPr>
            <a:r>
              <a:rPr lang="en-US" sz="1600" dirty="0">
                <a:solidFill>
                  <a:srgbClr val="000000"/>
                </a:solidFill>
                <a:latin typeface="Lucida Grande"/>
                <a:ea typeface="Lucida Grande"/>
                <a:cs typeface="Lucida Grande"/>
              </a:rPr>
              <a:t>10:00:06.229 </a:t>
            </a:r>
            <a:r>
              <a:rPr lang="en-US" sz="1600" dirty="0" smtClean="0">
                <a:solidFill>
                  <a:srgbClr val="000000"/>
                </a:solidFill>
                <a:latin typeface="Lucida Grande"/>
                <a:ea typeface="Lucida Grande"/>
                <a:cs typeface="Lucida Grande"/>
              </a:rPr>
              <a:t>400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NSDQ</a:t>
            </a:r>
          </a:p>
          <a:p>
            <a:pPr marL="0" indent="0">
              <a:buNone/>
            </a:pPr>
            <a:r>
              <a:rPr lang="en-US" sz="1600" dirty="0">
                <a:solidFill>
                  <a:srgbClr val="000000"/>
                </a:solidFill>
                <a:latin typeface="Lucida Grande"/>
                <a:ea typeface="Lucida Grande"/>
                <a:cs typeface="Lucida Grande"/>
              </a:rPr>
              <a:t>10:00:06.229 </a:t>
            </a:r>
            <a:r>
              <a:rPr lang="en-US" sz="1600" dirty="0" smtClean="0">
                <a:solidFill>
                  <a:srgbClr val="000000"/>
                </a:solidFill>
                <a:latin typeface="Lucida Grande"/>
                <a:ea typeface="Lucida Grande"/>
                <a:cs typeface="Lucida Grande"/>
              </a:rPr>
              <a:t>500 </a:t>
            </a:r>
            <a:r>
              <a:rPr lang="en-US" sz="1600" dirty="0">
                <a:solidFill>
                  <a:srgbClr val="000000"/>
                </a:solidFill>
                <a:latin typeface="Lucida Grande"/>
                <a:ea typeface="Lucida Grande"/>
                <a:cs typeface="Lucida Grande"/>
              </a:rPr>
              <a:t>MSFT 41.57 NSDQ</a:t>
            </a:r>
            <a:endParaRPr lang="en-US" sz="1600" dirty="0"/>
          </a:p>
          <a:p>
            <a:pPr marL="0" indent="0">
              <a:buNone/>
            </a:pPr>
            <a:r>
              <a:rPr lang="en-US" sz="1600" dirty="0">
                <a:solidFill>
                  <a:srgbClr val="000000"/>
                </a:solidFill>
                <a:latin typeface="Lucida Grande"/>
                <a:ea typeface="Lucida Grande"/>
                <a:cs typeface="Lucida Grande"/>
              </a:rPr>
              <a:t>10:00:06.229 100 MSFT 41.57 </a:t>
            </a:r>
            <a:r>
              <a:rPr lang="en-US" sz="1600" dirty="0" smtClean="0">
                <a:solidFill>
                  <a:srgbClr val="000000"/>
                </a:solidFill>
                <a:latin typeface="Lucida Grande"/>
                <a:ea typeface="Lucida Grande"/>
                <a:cs typeface="Lucida Grande"/>
              </a:rPr>
              <a:t>EDGX</a:t>
            </a:r>
          </a:p>
          <a:p>
            <a:pPr marL="0" indent="0">
              <a:buNone/>
            </a:pPr>
            <a:r>
              <a:rPr lang="en-US" sz="1600" dirty="0">
                <a:solidFill>
                  <a:srgbClr val="000000"/>
                </a:solidFill>
                <a:latin typeface="Lucida Grande"/>
                <a:ea typeface="Lucida Grande"/>
                <a:cs typeface="Lucida Grande"/>
              </a:rPr>
              <a:t>10:00:06.229 100 MSFT </a:t>
            </a:r>
            <a:r>
              <a:rPr lang="en-US" sz="1600" dirty="0" smtClean="0">
                <a:solidFill>
                  <a:srgbClr val="000000"/>
                </a:solidFill>
                <a:latin typeface="Lucida Grande"/>
                <a:ea typeface="Lucida Grande"/>
                <a:cs typeface="Lucida Grande"/>
              </a:rPr>
              <a:t>41.565 PHLX</a:t>
            </a:r>
          </a:p>
          <a:p>
            <a:pPr marL="0" indent="0">
              <a:buNone/>
            </a:pPr>
            <a:r>
              <a:rPr lang="en-US" sz="1600" dirty="0">
                <a:solidFill>
                  <a:srgbClr val="000000"/>
                </a:solidFill>
                <a:latin typeface="Lucida Grande"/>
                <a:ea typeface="Lucida Grande"/>
                <a:cs typeface="Lucida Grande"/>
              </a:rPr>
              <a:t>10:00:06.229 100 MSFT 41.57 NSDQ</a:t>
            </a:r>
            <a:endParaRPr lang="en-US" sz="1600" dirty="0"/>
          </a:p>
          <a:p>
            <a:pPr marL="0" indent="0">
              <a:buNone/>
            </a:pPr>
            <a:r>
              <a:rPr lang="en-US" sz="1600" dirty="0">
                <a:solidFill>
                  <a:srgbClr val="000000"/>
                </a:solidFill>
                <a:latin typeface="Lucida Grande"/>
                <a:ea typeface="Lucida Grande"/>
                <a:cs typeface="Lucida Grande"/>
              </a:rPr>
              <a:t>10:00:06.229 100 MSFT 41.57 NSDQ</a:t>
            </a:r>
            <a:endParaRPr lang="en-US" sz="1600" dirty="0"/>
          </a:p>
          <a:p>
            <a:pPr marL="0" indent="0">
              <a:buNone/>
            </a:pPr>
            <a:r>
              <a:rPr lang="en-US" sz="1600" dirty="0">
                <a:solidFill>
                  <a:srgbClr val="000000"/>
                </a:solidFill>
                <a:latin typeface="Lucida Grande"/>
                <a:ea typeface="Lucida Grande"/>
                <a:cs typeface="Lucida Grande"/>
              </a:rPr>
              <a:t>10:00:06.229 100 MSFT 41.57 NSDQ</a:t>
            </a: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solidFill>
                <a:srgbClr val="000000"/>
              </a:solidFill>
              <a:latin typeface="Lucida Grande"/>
              <a:ea typeface="Lucida Grande"/>
              <a:cs typeface="Lucida Grande"/>
            </a:endParaRPr>
          </a:p>
          <a:p>
            <a:pPr marL="0" indent="0">
              <a:buNone/>
            </a:pPr>
            <a:endParaRPr lang="en-US" sz="1600" dirty="0">
              <a:solidFill>
                <a:srgbClr val="000000"/>
              </a:solidFill>
              <a:latin typeface="Lucida Grande"/>
              <a:ea typeface="Lucida Grande"/>
              <a:cs typeface="Lucida Grande"/>
            </a:endParaRPr>
          </a:p>
          <a:p>
            <a:pPr marL="0" indent="0">
              <a:buFont typeface="Wingdings"/>
              <a:buNone/>
            </a:pPr>
            <a:endParaRPr lang="en-US" sz="1600" dirty="0"/>
          </a:p>
        </p:txBody>
      </p:sp>
    </p:spTree>
    <p:extLst>
      <p:ext uri="{BB962C8B-B14F-4D97-AF65-F5344CB8AC3E}">
        <p14:creationId xmlns:p14="http://schemas.microsoft.com/office/powerpoint/2010/main" xmlns="" val="4240473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Lewis’ “Flash Trap Bait”</a:t>
            </a:r>
            <a:endParaRPr lang="en-US" dirty="0"/>
          </a:p>
        </p:txBody>
      </p:sp>
      <p:sp>
        <p:nvSpPr>
          <p:cNvPr id="3" name="Footer Placeholder 2"/>
          <p:cNvSpPr>
            <a:spLocks noGrp="1"/>
          </p:cNvSpPr>
          <p:nvPr>
            <p:ph type="ftr" sz="quarter" idx="11"/>
          </p:nvPr>
        </p:nvSpPr>
        <p:spPr/>
        <p:txBody>
          <a:bodyPr/>
          <a:lstStyle/>
          <a:p>
            <a:endParaRPr kumimoji="0" lang="en-US" dirty="0"/>
          </a:p>
        </p:txBody>
      </p:sp>
      <p:sp>
        <p:nvSpPr>
          <p:cNvPr id="5" name="Content Placeholder 3"/>
          <p:cNvSpPr txBox="1">
            <a:spLocks/>
          </p:cNvSpPr>
          <p:nvPr/>
        </p:nvSpPr>
        <p:spPr>
          <a:xfrm>
            <a:off x="612648" y="1247776"/>
            <a:ext cx="8153400" cy="3438524"/>
          </a:xfrm>
          <a:prstGeom prst="rect">
            <a:avLst/>
          </a:prstGeom>
        </p:spPr>
        <p:txBody>
          <a:bodyPr vert="horz" numCol="2">
            <a:normAutofit fontScale="850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US" sz="1600" dirty="0">
                <a:solidFill>
                  <a:srgbClr val="000000"/>
                </a:solidFill>
                <a:latin typeface="Lucida Grande"/>
                <a:ea typeface="Lucida Grande"/>
                <a:cs typeface="Lucida Grande"/>
              </a:rPr>
              <a:t>10:00:04.937 200 MSFT 41.57 NSDQ</a:t>
            </a:r>
            <a:endParaRPr lang="en-US" sz="1600" dirty="0"/>
          </a:p>
          <a:p>
            <a:pPr marL="0" indent="0">
              <a:buNone/>
            </a:pPr>
            <a:r>
              <a:rPr lang="en-US" sz="1600" dirty="0" smtClean="0">
                <a:solidFill>
                  <a:srgbClr val="000000"/>
                </a:solidFill>
                <a:latin typeface="Lucida Grande"/>
                <a:ea typeface="Lucida Grande"/>
                <a:cs typeface="Lucida Grande"/>
              </a:rPr>
              <a:t>10</a:t>
            </a:r>
            <a:r>
              <a:rPr lang="en-US" sz="1600" dirty="0">
                <a:solidFill>
                  <a:srgbClr val="000000"/>
                </a:solidFill>
                <a:latin typeface="Lucida Grande"/>
                <a:ea typeface="Lucida Grande"/>
                <a:cs typeface="Lucida Grande"/>
              </a:rPr>
              <a:t>:00:04.937 </a:t>
            </a:r>
            <a:r>
              <a:rPr lang="en-US" sz="1600" dirty="0" smtClean="0">
                <a:solidFill>
                  <a:srgbClr val="000000"/>
                </a:solidFill>
                <a:latin typeface="Lucida Grande"/>
                <a:ea typeface="Lucida Grande"/>
                <a:cs typeface="Lucida Grande"/>
              </a:rPr>
              <a:t>300 </a:t>
            </a:r>
            <a:r>
              <a:rPr lang="en-US" sz="1600" dirty="0">
                <a:solidFill>
                  <a:srgbClr val="000000"/>
                </a:solidFill>
                <a:latin typeface="Lucida Grande"/>
                <a:ea typeface="Lucida Grande"/>
                <a:cs typeface="Lucida Grande"/>
              </a:rPr>
              <a:t>MSFT 41.57 NSDQ</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  94 MSFT </a:t>
            </a:r>
            <a:r>
              <a:rPr lang="en-US" sz="1600" dirty="0">
                <a:solidFill>
                  <a:srgbClr val="000000"/>
                </a:solidFill>
                <a:latin typeface="Lucida Grande"/>
                <a:ea typeface="Lucida Grande"/>
                <a:cs typeface="Lucida Grande"/>
              </a:rPr>
              <a:t>41.57 </a:t>
            </a:r>
            <a:r>
              <a:rPr lang="en-US" sz="1600" dirty="0" smtClean="0">
                <a:solidFill>
                  <a:srgbClr val="000000"/>
                </a:solidFill>
                <a:latin typeface="Lucida Grande"/>
                <a:ea typeface="Lucida Grande"/>
                <a:cs typeface="Lucida Grande"/>
              </a:rPr>
              <a:t>BZX</a:t>
            </a:r>
            <a:endParaRPr lang="en-US" sz="1600" dirty="0"/>
          </a:p>
          <a:p>
            <a:pPr marL="0" indent="0">
              <a:buNone/>
            </a:pPr>
            <a:r>
              <a:rPr lang="en-US" sz="1600" dirty="0">
                <a:solidFill>
                  <a:srgbClr val="FF0000"/>
                </a:solidFill>
                <a:latin typeface="Lucida Grande"/>
                <a:ea typeface="Lucida Grande"/>
                <a:cs typeface="Lucida Grande"/>
              </a:rPr>
              <a:t>10:00:04.937 </a:t>
            </a:r>
            <a:r>
              <a:rPr lang="en-US" sz="1600" dirty="0" smtClean="0">
                <a:solidFill>
                  <a:srgbClr val="FF0000"/>
                </a:solidFill>
                <a:latin typeface="Lucida Grande"/>
                <a:ea typeface="Lucida Grande"/>
                <a:cs typeface="Lucida Grande"/>
              </a:rPr>
              <a:t>100 MSFT </a:t>
            </a:r>
            <a:r>
              <a:rPr lang="en-US" sz="1600" dirty="0">
                <a:solidFill>
                  <a:srgbClr val="FF0000"/>
                </a:solidFill>
                <a:latin typeface="Lucida Grande"/>
                <a:ea typeface="Lucida Grande"/>
                <a:cs typeface="Lucida Grande"/>
              </a:rPr>
              <a:t>41.57 BZX</a:t>
            </a:r>
            <a:endParaRPr lang="en-US" sz="1600" dirty="0">
              <a:solidFill>
                <a:srgbClr val="FF0000"/>
              </a:solidFill>
            </a:endParaRPr>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  67 MSFT </a:t>
            </a:r>
            <a:r>
              <a:rPr lang="en-US" sz="1600" dirty="0">
                <a:solidFill>
                  <a:srgbClr val="000000"/>
                </a:solidFill>
                <a:latin typeface="Lucida Grande"/>
                <a:ea typeface="Lucida Grande"/>
                <a:cs typeface="Lucida Grande"/>
              </a:rPr>
              <a:t>41.57 </a:t>
            </a:r>
            <a:r>
              <a:rPr lang="en-US" sz="1600" dirty="0" smtClean="0">
                <a:solidFill>
                  <a:srgbClr val="000000"/>
                </a:solidFill>
                <a:latin typeface="Lucida Grande"/>
                <a:ea typeface="Lucida Grande"/>
                <a:cs typeface="Lucida Grande"/>
              </a:rPr>
              <a:t>EDGX</a:t>
            </a:r>
            <a:endParaRPr lang="en-US" sz="1600" dirty="0"/>
          </a:p>
          <a:p>
            <a:pPr marL="0" indent="0">
              <a:buNone/>
            </a:pPr>
            <a:r>
              <a:rPr lang="en-US" sz="1600" dirty="0">
                <a:solidFill>
                  <a:srgbClr val="000000"/>
                </a:solidFill>
                <a:latin typeface="Lucida Grande"/>
                <a:ea typeface="Lucida Grande"/>
                <a:cs typeface="Lucida Grande"/>
              </a:rPr>
              <a:t>10:00:04.937 </a:t>
            </a:r>
            <a:r>
              <a:rPr lang="en-US" sz="1600" dirty="0" smtClean="0">
                <a:solidFill>
                  <a:srgbClr val="000000"/>
                </a:solidFill>
                <a:latin typeface="Lucida Grande"/>
                <a:ea typeface="Lucida Grande"/>
                <a:cs typeface="Lucida Grande"/>
              </a:rPr>
              <a:t>500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ARCA</a:t>
            </a:r>
            <a:endParaRPr lang="en-US" sz="1600" dirty="0"/>
          </a:p>
          <a:p>
            <a:pPr marL="0" indent="0">
              <a:buNone/>
            </a:pPr>
            <a:r>
              <a:rPr lang="en-US" sz="1600" dirty="0">
                <a:solidFill>
                  <a:srgbClr val="FF0000"/>
                </a:solidFill>
                <a:latin typeface="Lucida Grande"/>
                <a:ea typeface="Lucida Grande"/>
                <a:cs typeface="Lucida Grande"/>
              </a:rPr>
              <a:t>10:00:04.937 </a:t>
            </a:r>
            <a:r>
              <a:rPr lang="en-US" sz="1600" dirty="0" smtClean="0">
                <a:solidFill>
                  <a:srgbClr val="FF0000"/>
                </a:solidFill>
                <a:latin typeface="Lucida Grande"/>
                <a:ea typeface="Lucida Grande"/>
                <a:cs typeface="Lucida Grande"/>
              </a:rPr>
              <a:t>100 </a:t>
            </a:r>
            <a:r>
              <a:rPr lang="en-US" sz="1600" dirty="0">
                <a:solidFill>
                  <a:srgbClr val="FF0000"/>
                </a:solidFill>
                <a:latin typeface="Lucida Grande"/>
                <a:ea typeface="Lucida Grande"/>
                <a:cs typeface="Lucida Grande"/>
              </a:rPr>
              <a:t>MSFT 41.57 </a:t>
            </a:r>
            <a:r>
              <a:rPr lang="en-US" sz="1600" dirty="0" smtClean="0">
                <a:solidFill>
                  <a:srgbClr val="FF0000"/>
                </a:solidFill>
                <a:latin typeface="Lucida Grande"/>
                <a:ea typeface="Lucida Grande"/>
                <a:cs typeface="Lucida Grande"/>
              </a:rPr>
              <a:t>ARCA</a:t>
            </a:r>
            <a:endParaRPr lang="en-US" sz="1600" dirty="0">
              <a:solidFill>
                <a:srgbClr val="FF0000"/>
              </a:solidFill>
            </a:endParaRPr>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04.941 200 </a:t>
            </a:r>
            <a:r>
              <a:rPr lang="en-US" sz="1600" dirty="0">
                <a:solidFill>
                  <a:srgbClr val="000000"/>
                </a:solidFill>
                <a:latin typeface="Lucida Grande"/>
                <a:ea typeface="Lucida Grande"/>
                <a:cs typeface="Lucida Grande"/>
              </a:rPr>
              <a:t>MSFT </a:t>
            </a:r>
            <a:r>
              <a:rPr lang="en-US" sz="1600" dirty="0" smtClean="0">
                <a:solidFill>
                  <a:srgbClr val="000000"/>
                </a:solidFill>
                <a:latin typeface="Lucida Grande"/>
                <a:ea typeface="Lucida Grande"/>
                <a:cs typeface="Lucida Grande"/>
              </a:rPr>
              <a:t>41.56 </a:t>
            </a:r>
            <a:r>
              <a:rPr lang="en-US" sz="1600" dirty="0">
                <a:solidFill>
                  <a:srgbClr val="000000"/>
                </a:solidFill>
                <a:latin typeface="Lucida Grande"/>
                <a:ea typeface="Lucida Grande"/>
                <a:cs typeface="Lucida Grande"/>
              </a:rPr>
              <a:t>NSDQ</a:t>
            </a:r>
            <a:endParaRPr lang="en-US" sz="1600" dirty="0"/>
          </a:p>
          <a:p>
            <a:pPr marL="0" indent="0">
              <a:buNone/>
            </a:pPr>
            <a:r>
              <a:rPr lang="en-US" sz="1600" dirty="0">
                <a:solidFill>
                  <a:srgbClr val="000000"/>
                </a:solidFill>
                <a:latin typeface="Lucida Grande"/>
                <a:ea typeface="Lucida Grande"/>
                <a:cs typeface="Lucida Grande"/>
              </a:rPr>
              <a:t>10:00:04.941 </a:t>
            </a:r>
            <a:r>
              <a:rPr lang="en-US" sz="1600" dirty="0" smtClean="0">
                <a:solidFill>
                  <a:srgbClr val="000000"/>
                </a:solidFill>
                <a:latin typeface="Lucida Grande"/>
                <a:ea typeface="Lucida Grande"/>
                <a:cs typeface="Lucida Grande"/>
              </a:rPr>
              <a:t>300 </a:t>
            </a:r>
            <a:r>
              <a:rPr lang="en-US" sz="1600" dirty="0">
                <a:solidFill>
                  <a:srgbClr val="000000"/>
                </a:solidFill>
                <a:latin typeface="Lucida Grande"/>
                <a:ea typeface="Lucida Grande"/>
                <a:cs typeface="Lucida Grande"/>
              </a:rPr>
              <a:t>MSFT </a:t>
            </a:r>
            <a:r>
              <a:rPr lang="en-US" sz="1600" dirty="0" smtClean="0">
                <a:solidFill>
                  <a:srgbClr val="000000"/>
                </a:solidFill>
                <a:latin typeface="Lucida Grande"/>
                <a:ea typeface="Lucida Grande"/>
                <a:cs typeface="Lucida Grande"/>
              </a:rPr>
              <a:t>41.56 </a:t>
            </a:r>
            <a:r>
              <a:rPr lang="en-US" sz="1600" dirty="0">
                <a:solidFill>
                  <a:srgbClr val="000000"/>
                </a:solidFill>
                <a:latin typeface="Lucida Grande"/>
                <a:ea typeface="Lucida Grande"/>
                <a:cs typeface="Lucida Grande"/>
              </a:rPr>
              <a:t>NSDQ</a:t>
            </a:r>
            <a:endParaRPr lang="en-US" sz="1600" dirty="0"/>
          </a:p>
          <a:p>
            <a:pPr marL="0" indent="0">
              <a:buNone/>
            </a:pPr>
            <a:r>
              <a:rPr lang="en-US" sz="1600" dirty="0">
                <a:solidFill>
                  <a:srgbClr val="FF0000"/>
                </a:solidFill>
                <a:latin typeface="Lucida Grande"/>
                <a:ea typeface="Lucida Grande"/>
                <a:cs typeface="Lucida Grande"/>
              </a:rPr>
              <a:t>10:00:</a:t>
            </a:r>
            <a:r>
              <a:rPr lang="en-US" sz="1600" dirty="0" smtClean="0">
                <a:solidFill>
                  <a:srgbClr val="FF0000"/>
                </a:solidFill>
                <a:latin typeface="Lucida Grande"/>
                <a:ea typeface="Lucida Grande"/>
                <a:cs typeface="Lucida Grande"/>
              </a:rPr>
              <a:t>04.944 100 </a:t>
            </a:r>
            <a:r>
              <a:rPr lang="en-US" sz="1600" dirty="0">
                <a:solidFill>
                  <a:srgbClr val="FF0000"/>
                </a:solidFill>
                <a:latin typeface="Lucida Grande"/>
                <a:ea typeface="Lucida Grande"/>
                <a:cs typeface="Lucida Grande"/>
              </a:rPr>
              <a:t>MSFT </a:t>
            </a:r>
            <a:r>
              <a:rPr lang="en-US" sz="1600" dirty="0" smtClean="0">
                <a:solidFill>
                  <a:srgbClr val="FF0000"/>
                </a:solidFill>
                <a:latin typeface="Lucida Grande"/>
                <a:ea typeface="Lucida Grande"/>
                <a:cs typeface="Lucida Grande"/>
              </a:rPr>
              <a:t>41.56 </a:t>
            </a:r>
            <a:r>
              <a:rPr lang="en-US" sz="1600" dirty="0">
                <a:solidFill>
                  <a:srgbClr val="FF0000"/>
                </a:solidFill>
                <a:latin typeface="Lucida Grande"/>
                <a:ea typeface="Lucida Grande"/>
                <a:cs typeface="Lucida Grande"/>
              </a:rPr>
              <a:t>NSDQ</a:t>
            </a:r>
            <a:endParaRPr lang="en-US" sz="1600" dirty="0">
              <a:solidFill>
                <a:srgbClr val="FF0000"/>
              </a:solidFill>
            </a:endParaRPr>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06.224 200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BZX</a:t>
            </a:r>
            <a:endParaRPr lang="en-US" sz="1600" dirty="0"/>
          </a:p>
          <a:p>
            <a:pPr marL="0" indent="0">
              <a:buNone/>
            </a:pPr>
            <a:r>
              <a:rPr lang="en-US" sz="1600" dirty="0">
                <a:solidFill>
                  <a:srgbClr val="FF0000"/>
                </a:solidFill>
                <a:latin typeface="Lucida Grande"/>
                <a:ea typeface="Lucida Grande"/>
                <a:cs typeface="Lucida Grande"/>
              </a:rPr>
              <a:t>10:00:</a:t>
            </a:r>
            <a:r>
              <a:rPr lang="en-US" sz="1600" dirty="0" smtClean="0">
                <a:solidFill>
                  <a:srgbClr val="FF0000"/>
                </a:solidFill>
                <a:latin typeface="Lucida Grande"/>
                <a:ea typeface="Lucida Grande"/>
                <a:cs typeface="Lucida Grande"/>
              </a:rPr>
              <a:t>06.224 100 </a:t>
            </a:r>
            <a:r>
              <a:rPr lang="en-US" sz="1600" dirty="0">
                <a:solidFill>
                  <a:srgbClr val="FF0000"/>
                </a:solidFill>
                <a:latin typeface="Lucida Grande"/>
                <a:ea typeface="Lucida Grande"/>
                <a:cs typeface="Lucida Grande"/>
              </a:rPr>
              <a:t>MSFT 41.57 </a:t>
            </a:r>
            <a:r>
              <a:rPr lang="en-US" sz="1600" dirty="0" smtClean="0">
                <a:solidFill>
                  <a:srgbClr val="FF0000"/>
                </a:solidFill>
                <a:latin typeface="Lucida Grande"/>
                <a:ea typeface="Lucida Grande"/>
                <a:cs typeface="Lucida Grande"/>
              </a:rPr>
              <a:t>BYX</a:t>
            </a:r>
            <a:endParaRPr lang="en-US" sz="1600" dirty="0">
              <a:solidFill>
                <a:srgbClr val="FF0000"/>
              </a:solidFill>
            </a:endParaRPr>
          </a:p>
          <a:p>
            <a:pPr marL="0" indent="0">
              <a:buNone/>
            </a:pPr>
            <a:r>
              <a:rPr lang="en-US" sz="1600" dirty="0">
                <a:solidFill>
                  <a:srgbClr val="FF0000"/>
                </a:solidFill>
                <a:latin typeface="Lucida Grande"/>
                <a:ea typeface="Lucida Grande"/>
                <a:cs typeface="Lucida Grande"/>
              </a:rPr>
              <a:t>10:00:</a:t>
            </a:r>
            <a:r>
              <a:rPr lang="en-US" sz="1600" dirty="0" smtClean="0">
                <a:solidFill>
                  <a:srgbClr val="FF0000"/>
                </a:solidFill>
                <a:latin typeface="Lucida Grande"/>
                <a:ea typeface="Lucida Grande"/>
                <a:cs typeface="Lucida Grande"/>
              </a:rPr>
              <a:t>06.224 100 </a:t>
            </a:r>
            <a:r>
              <a:rPr lang="en-US" sz="1600" dirty="0">
                <a:solidFill>
                  <a:srgbClr val="FF0000"/>
                </a:solidFill>
                <a:latin typeface="Lucida Grande"/>
                <a:ea typeface="Lucida Grande"/>
                <a:cs typeface="Lucida Grande"/>
              </a:rPr>
              <a:t>MSFT 41.57 </a:t>
            </a:r>
            <a:r>
              <a:rPr lang="en-US" sz="1600" dirty="0" smtClean="0">
                <a:solidFill>
                  <a:srgbClr val="FF0000"/>
                </a:solidFill>
                <a:latin typeface="Lucida Grande"/>
                <a:ea typeface="Lucida Grande"/>
                <a:cs typeface="Lucida Grande"/>
              </a:rPr>
              <a:t>BOS</a:t>
            </a:r>
            <a:endParaRPr lang="en-US" sz="1600" dirty="0">
              <a:solidFill>
                <a:srgbClr val="FF0000"/>
              </a:solidFill>
            </a:endParaRPr>
          </a:p>
          <a:p>
            <a:pPr marL="0" indent="0">
              <a:buNone/>
            </a:pPr>
            <a:r>
              <a:rPr lang="en-US" sz="1600" dirty="0">
                <a:solidFill>
                  <a:srgbClr val="FF0000"/>
                </a:solidFill>
                <a:latin typeface="Lucida Grande"/>
                <a:ea typeface="Lucida Grande"/>
                <a:cs typeface="Lucida Grande"/>
              </a:rPr>
              <a:t>10:00:</a:t>
            </a:r>
            <a:r>
              <a:rPr lang="en-US" sz="1600" dirty="0" smtClean="0">
                <a:solidFill>
                  <a:srgbClr val="FF0000"/>
                </a:solidFill>
                <a:latin typeface="Lucida Grande"/>
                <a:ea typeface="Lucida Grande"/>
                <a:cs typeface="Lucida Grande"/>
              </a:rPr>
              <a:t>06.226 100 </a:t>
            </a:r>
            <a:r>
              <a:rPr lang="en-US" sz="1600" dirty="0">
                <a:solidFill>
                  <a:srgbClr val="FF0000"/>
                </a:solidFill>
                <a:latin typeface="Lucida Grande"/>
                <a:ea typeface="Lucida Grande"/>
                <a:cs typeface="Lucida Grande"/>
              </a:rPr>
              <a:t>MSFT 41.57 </a:t>
            </a:r>
            <a:r>
              <a:rPr lang="en-US" sz="1600" dirty="0" smtClean="0">
                <a:solidFill>
                  <a:srgbClr val="FF0000"/>
                </a:solidFill>
                <a:latin typeface="Lucida Grande"/>
                <a:ea typeface="Lucida Grande"/>
                <a:cs typeface="Lucida Grande"/>
              </a:rPr>
              <a:t>BYZ</a:t>
            </a:r>
            <a:endParaRPr lang="en-US" sz="1600" dirty="0">
              <a:solidFill>
                <a:srgbClr val="FF0000"/>
              </a:solidFill>
            </a:endParaRPr>
          </a:p>
          <a:p>
            <a:pPr marL="0" indent="0">
              <a:buNone/>
            </a:pPr>
            <a:r>
              <a:rPr lang="en-US" sz="1600" dirty="0">
                <a:solidFill>
                  <a:srgbClr val="FF0000"/>
                </a:solidFill>
                <a:latin typeface="Lucida Grande"/>
                <a:ea typeface="Lucida Grande"/>
                <a:cs typeface="Lucida Grande"/>
              </a:rPr>
              <a:t>10:00:</a:t>
            </a:r>
            <a:r>
              <a:rPr lang="en-US" sz="1600" dirty="0" smtClean="0">
                <a:solidFill>
                  <a:srgbClr val="FF0000"/>
                </a:solidFill>
                <a:latin typeface="Lucida Grande"/>
                <a:ea typeface="Lucida Grande"/>
                <a:cs typeface="Lucida Grande"/>
              </a:rPr>
              <a:t>06.229 100 </a:t>
            </a:r>
            <a:r>
              <a:rPr lang="en-US" sz="1600" dirty="0">
                <a:solidFill>
                  <a:srgbClr val="FF0000"/>
                </a:solidFill>
                <a:latin typeface="Lucida Grande"/>
                <a:ea typeface="Lucida Grande"/>
                <a:cs typeface="Lucida Grande"/>
              </a:rPr>
              <a:t>MSFT 41.57 </a:t>
            </a:r>
            <a:r>
              <a:rPr lang="en-US" sz="1600" dirty="0" smtClean="0">
                <a:solidFill>
                  <a:srgbClr val="FF0000"/>
                </a:solidFill>
                <a:latin typeface="Lucida Grande"/>
                <a:ea typeface="Lucida Grande"/>
                <a:cs typeface="Lucida Grande"/>
              </a:rPr>
              <a:t>EDGX</a:t>
            </a:r>
            <a:endParaRPr lang="en-US" sz="1600" dirty="0">
              <a:solidFill>
                <a:srgbClr val="FF0000"/>
              </a:solidFill>
            </a:endParaRPr>
          </a:p>
          <a:p>
            <a:pPr marL="0" indent="0">
              <a:buNone/>
            </a:pPr>
            <a:r>
              <a:rPr lang="en-US" sz="1600" dirty="0">
                <a:solidFill>
                  <a:srgbClr val="000000"/>
                </a:solidFill>
                <a:latin typeface="Lucida Grande"/>
                <a:ea typeface="Lucida Grande"/>
                <a:cs typeface="Lucida Grande"/>
              </a:rPr>
              <a:t>10:00:</a:t>
            </a:r>
            <a:r>
              <a:rPr lang="en-US" sz="1600" dirty="0" smtClean="0">
                <a:solidFill>
                  <a:srgbClr val="000000"/>
                </a:solidFill>
                <a:latin typeface="Lucida Grande"/>
                <a:ea typeface="Lucida Grande"/>
                <a:cs typeface="Lucida Grande"/>
              </a:rPr>
              <a:t>06.229 200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EDGX</a:t>
            </a:r>
            <a:endParaRPr lang="en-US" sz="1600" dirty="0"/>
          </a:p>
          <a:p>
            <a:pPr marL="0" indent="0">
              <a:buNone/>
            </a:pPr>
            <a:r>
              <a:rPr lang="en-US" sz="1600" dirty="0">
                <a:solidFill>
                  <a:srgbClr val="FF0000"/>
                </a:solidFill>
                <a:latin typeface="Lucida Grande"/>
                <a:ea typeface="Lucida Grande"/>
                <a:cs typeface="Lucida Grande"/>
              </a:rPr>
              <a:t>10:00:</a:t>
            </a:r>
            <a:r>
              <a:rPr lang="en-US" sz="1600" dirty="0" smtClean="0">
                <a:solidFill>
                  <a:srgbClr val="FF0000"/>
                </a:solidFill>
                <a:latin typeface="Lucida Grande"/>
                <a:ea typeface="Lucida Grande"/>
                <a:cs typeface="Lucida Grande"/>
              </a:rPr>
              <a:t>06.229 100 </a:t>
            </a:r>
            <a:r>
              <a:rPr lang="en-US" sz="1600" dirty="0">
                <a:solidFill>
                  <a:srgbClr val="FF0000"/>
                </a:solidFill>
                <a:latin typeface="Lucida Grande"/>
                <a:ea typeface="Lucida Grande"/>
                <a:cs typeface="Lucida Grande"/>
              </a:rPr>
              <a:t>MSFT 41.57 </a:t>
            </a:r>
            <a:r>
              <a:rPr lang="en-US" sz="1600" dirty="0" smtClean="0">
                <a:solidFill>
                  <a:srgbClr val="FF0000"/>
                </a:solidFill>
                <a:latin typeface="Lucida Grande"/>
                <a:ea typeface="Lucida Grande"/>
                <a:cs typeface="Lucida Grande"/>
              </a:rPr>
              <a:t>NSDQ</a:t>
            </a:r>
          </a:p>
          <a:p>
            <a:pPr marL="0" indent="0">
              <a:buNone/>
            </a:pPr>
            <a:r>
              <a:rPr lang="en-US" sz="1600" dirty="0">
                <a:solidFill>
                  <a:srgbClr val="FF0000"/>
                </a:solidFill>
                <a:latin typeface="Lucida Grande"/>
                <a:ea typeface="Lucida Grande"/>
                <a:cs typeface="Lucida Grande"/>
              </a:rPr>
              <a:t>10:00:06.229 100 MSFT 41.57 NSDQ</a:t>
            </a:r>
            <a:endParaRPr lang="en-US" sz="1600" dirty="0">
              <a:solidFill>
                <a:srgbClr val="FF0000"/>
              </a:solidFill>
            </a:endParaRPr>
          </a:p>
          <a:p>
            <a:pPr marL="0" indent="0">
              <a:buNone/>
            </a:pPr>
            <a:r>
              <a:rPr lang="en-US" sz="1600" dirty="0">
                <a:solidFill>
                  <a:srgbClr val="FF0000"/>
                </a:solidFill>
                <a:latin typeface="Lucida Grande"/>
                <a:ea typeface="Lucida Grande"/>
                <a:cs typeface="Lucida Grande"/>
              </a:rPr>
              <a:t>10:00:06.229 100 MSFT 41.57 NSDQ</a:t>
            </a:r>
            <a:endParaRPr lang="en-US" sz="1600" dirty="0">
              <a:solidFill>
                <a:srgbClr val="FF0000"/>
              </a:solidFill>
            </a:endParaRPr>
          </a:p>
          <a:p>
            <a:pPr marL="0" indent="0">
              <a:buNone/>
            </a:pPr>
            <a:r>
              <a:rPr lang="en-US" sz="1600" dirty="0">
                <a:solidFill>
                  <a:srgbClr val="000000"/>
                </a:solidFill>
                <a:latin typeface="Lucida Grande"/>
                <a:ea typeface="Lucida Grande"/>
                <a:cs typeface="Lucida Grande"/>
              </a:rPr>
              <a:t>10:00:06.229 </a:t>
            </a:r>
            <a:r>
              <a:rPr lang="en-US" sz="1600" dirty="0" smtClean="0">
                <a:solidFill>
                  <a:srgbClr val="000000"/>
                </a:solidFill>
                <a:latin typeface="Lucida Grande"/>
                <a:ea typeface="Lucida Grande"/>
                <a:cs typeface="Lucida Grande"/>
              </a:rPr>
              <a:t>400 </a:t>
            </a:r>
            <a:r>
              <a:rPr lang="en-US" sz="1600" dirty="0">
                <a:solidFill>
                  <a:srgbClr val="000000"/>
                </a:solidFill>
                <a:latin typeface="Lucida Grande"/>
                <a:ea typeface="Lucida Grande"/>
                <a:cs typeface="Lucida Grande"/>
              </a:rPr>
              <a:t>MSFT 41.57 </a:t>
            </a:r>
            <a:r>
              <a:rPr lang="en-US" sz="1600" dirty="0" smtClean="0">
                <a:solidFill>
                  <a:srgbClr val="000000"/>
                </a:solidFill>
                <a:latin typeface="Lucida Grande"/>
                <a:ea typeface="Lucida Grande"/>
                <a:cs typeface="Lucida Grande"/>
              </a:rPr>
              <a:t>NSDQ</a:t>
            </a:r>
          </a:p>
          <a:p>
            <a:pPr marL="0" indent="0">
              <a:buNone/>
            </a:pPr>
            <a:r>
              <a:rPr lang="en-US" sz="1600" dirty="0">
                <a:solidFill>
                  <a:srgbClr val="000000"/>
                </a:solidFill>
                <a:latin typeface="Lucida Grande"/>
                <a:ea typeface="Lucida Grande"/>
                <a:cs typeface="Lucida Grande"/>
              </a:rPr>
              <a:t>10:00:06.229 </a:t>
            </a:r>
            <a:r>
              <a:rPr lang="en-US" sz="1600" dirty="0" smtClean="0">
                <a:solidFill>
                  <a:srgbClr val="000000"/>
                </a:solidFill>
                <a:latin typeface="Lucida Grande"/>
                <a:ea typeface="Lucida Grande"/>
                <a:cs typeface="Lucida Grande"/>
              </a:rPr>
              <a:t>500 </a:t>
            </a:r>
            <a:r>
              <a:rPr lang="en-US" sz="1600" dirty="0">
                <a:solidFill>
                  <a:srgbClr val="000000"/>
                </a:solidFill>
                <a:latin typeface="Lucida Grande"/>
                <a:ea typeface="Lucida Grande"/>
                <a:cs typeface="Lucida Grande"/>
              </a:rPr>
              <a:t>MSFT 41.57 NSDQ</a:t>
            </a:r>
            <a:endParaRPr lang="en-US" sz="1600" dirty="0"/>
          </a:p>
          <a:p>
            <a:pPr marL="0" indent="0">
              <a:buNone/>
            </a:pPr>
            <a:r>
              <a:rPr lang="en-US" sz="1600" dirty="0">
                <a:solidFill>
                  <a:srgbClr val="FF0000"/>
                </a:solidFill>
                <a:latin typeface="Lucida Grande"/>
                <a:ea typeface="Lucida Grande"/>
                <a:cs typeface="Lucida Grande"/>
              </a:rPr>
              <a:t>10:00:06.229 100 MSFT 41.57 </a:t>
            </a:r>
            <a:r>
              <a:rPr lang="en-US" sz="1600" dirty="0" smtClean="0">
                <a:solidFill>
                  <a:srgbClr val="FF0000"/>
                </a:solidFill>
                <a:latin typeface="Lucida Grande"/>
                <a:ea typeface="Lucida Grande"/>
                <a:cs typeface="Lucida Grande"/>
              </a:rPr>
              <a:t>EDGX</a:t>
            </a:r>
          </a:p>
          <a:p>
            <a:pPr marL="0" indent="0">
              <a:buNone/>
            </a:pPr>
            <a:r>
              <a:rPr lang="en-US" sz="1600" dirty="0">
                <a:solidFill>
                  <a:srgbClr val="FF0000"/>
                </a:solidFill>
                <a:latin typeface="Lucida Grande"/>
                <a:ea typeface="Lucida Grande"/>
                <a:cs typeface="Lucida Grande"/>
              </a:rPr>
              <a:t>10:00:06.229 100 MSFT </a:t>
            </a:r>
            <a:r>
              <a:rPr lang="en-US" sz="1600" dirty="0" smtClean="0">
                <a:solidFill>
                  <a:srgbClr val="FF0000"/>
                </a:solidFill>
                <a:latin typeface="Lucida Grande"/>
                <a:ea typeface="Lucida Grande"/>
                <a:cs typeface="Lucida Grande"/>
              </a:rPr>
              <a:t>41.565 PHLX</a:t>
            </a:r>
          </a:p>
          <a:p>
            <a:pPr marL="0" indent="0">
              <a:buNone/>
            </a:pPr>
            <a:r>
              <a:rPr lang="en-US" sz="1600" dirty="0">
                <a:solidFill>
                  <a:srgbClr val="FF0000"/>
                </a:solidFill>
                <a:latin typeface="Lucida Grande"/>
                <a:ea typeface="Lucida Grande"/>
                <a:cs typeface="Lucida Grande"/>
              </a:rPr>
              <a:t>10:00:06.229 100 MSFT 41.57 NSDQ</a:t>
            </a:r>
            <a:endParaRPr lang="en-US" sz="1600" dirty="0">
              <a:solidFill>
                <a:srgbClr val="FF0000"/>
              </a:solidFill>
            </a:endParaRPr>
          </a:p>
          <a:p>
            <a:pPr marL="0" indent="0">
              <a:buNone/>
            </a:pPr>
            <a:r>
              <a:rPr lang="en-US" sz="1600" dirty="0">
                <a:solidFill>
                  <a:srgbClr val="FF0000"/>
                </a:solidFill>
                <a:latin typeface="Lucida Grande"/>
                <a:ea typeface="Lucida Grande"/>
                <a:cs typeface="Lucida Grande"/>
              </a:rPr>
              <a:t>10:00:06.229 100 MSFT 41.57 NSDQ</a:t>
            </a:r>
            <a:endParaRPr lang="en-US" sz="1600" dirty="0">
              <a:solidFill>
                <a:srgbClr val="FF0000"/>
              </a:solidFill>
            </a:endParaRPr>
          </a:p>
          <a:p>
            <a:pPr marL="0" indent="0">
              <a:buNone/>
            </a:pPr>
            <a:r>
              <a:rPr lang="en-US" sz="1600" dirty="0">
                <a:solidFill>
                  <a:srgbClr val="FF0000"/>
                </a:solidFill>
                <a:latin typeface="Lucida Grande"/>
                <a:ea typeface="Lucida Grande"/>
                <a:cs typeface="Lucida Grande"/>
              </a:rPr>
              <a:t>10:00:06.229 100 MSFT 41.57 NSDQ</a:t>
            </a:r>
            <a:endParaRPr lang="en-US" sz="1600" dirty="0">
              <a:solidFill>
                <a:srgbClr val="FF0000"/>
              </a:solidFill>
            </a:endParaRPr>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p>
          <a:p>
            <a:pPr marL="0" indent="0">
              <a:buNone/>
            </a:pPr>
            <a:endParaRPr lang="en-US" sz="1600" dirty="0">
              <a:solidFill>
                <a:srgbClr val="000000"/>
              </a:solidFill>
              <a:latin typeface="Lucida Grande"/>
              <a:ea typeface="Lucida Grande"/>
              <a:cs typeface="Lucida Grande"/>
            </a:endParaRPr>
          </a:p>
          <a:p>
            <a:pPr marL="0" indent="0">
              <a:buNone/>
            </a:pPr>
            <a:endParaRPr lang="en-US" sz="1600" dirty="0">
              <a:solidFill>
                <a:srgbClr val="000000"/>
              </a:solidFill>
              <a:latin typeface="Lucida Grande"/>
              <a:ea typeface="Lucida Grande"/>
              <a:cs typeface="Lucida Grande"/>
            </a:endParaRPr>
          </a:p>
          <a:p>
            <a:pPr marL="0" indent="0">
              <a:buFont typeface="Wingdings"/>
              <a:buNone/>
            </a:pPr>
            <a:endParaRPr lang="en-US" sz="1600" dirty="0"/>
          </a:p>
        </p:txBody>
      </p:sp>
    </p:spTree>
    <p:extLst>
      <p:ext uri="{BB962C8B-B14F-4D97-AF65-F5344CB8AC3E}">
        <p14:creationId xmlns:p14="http://schemas.microsoft.com/office/powerpoint/2010/main" xmlns="" val="27432261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Flash Traps, “Broker Tells,” &amp; Prediction</a:t>
            </a:r>
            <a:endParaRPr lang="en-US" dirty="0"/>
          </a:p>
        </p:txBody>
      </p:sp>
      <p:pic>
        <p:nvPicPr>
          <p:cNvPr id="13" name="Picture 12" descr="pearl-earing.jpg"/>
          <p:cNvPicPr>
            <a:picLocks noChangeAspect="1"/>
          </p:cNvPicPr>
          <p:nvPr/>
        </p:nvPicPr>
        <p:blipFill rotWithShape="1">
          <a:blip r:embed="rId2" cstate="print">
            <a:grayscl/>
            <a:extLst>
              <a:ext uri="{28A0092B-C50C-407E-A947-70E740481C1C}">
                <a14:useLocalDpi xmlns:a14="http://schemas.microsoft.com/office/drawing/2010/main" xmlns="" val="0"/>
              </a:ext>
            </a:extLst>
          </a:blip>
          <a:srcRect l="22075" t="10394" r="5232" b="36713"/>
          <a:stretch/>
        </p:blipFill>
        <p:spPr>
          <a:xfrm>
            <a:off x="2667000" y="1362080"/>
            <a:ext cx="4876800" cy="3124199"/>
          </a:xfrm>
          <a:prstGeom prst="rect">
            <a:avLst/>
          </a:prstGeom>
        </p:spPr>
      </p:pic>
      <p:sp>
        <p:nvSpPr>
          <p:cNvPr id="3" name="Footer Placeholder 2"/>
          <p:cNvSpPr>
            <a:spLocks noGrp="1"/>
          </p:cNvSpPr>
          <p:nvPr>
            <p:ph type="ftr" sz="quarter" idx="11"/>
          </p:nvPr>
        </p:nvSpPr>
        <p:spPr/>
        <p:txBody>
          <a:bodyPr/>
          <a:lstStyle/>
          <a:p>
            <a:endParaRPr kumimoji="0" lang="en-US" dirty="0"/>
          </a:p>
        </p:txBody>
      </p:sp>
      <p:pic>
        <p:nvPicPr>
          <p:cNvPr id="4" name="Picture 3" descr="pearl-earing.jpg"/>
          <p:cNvPicPr>
            <a:picLocks noChangeAspect="1"/>
          </p:cNvPicPr>
          <p:nvPr/>
        </p:nvPicPr>
        <p:blipFill rotWithShape="1">
          <a:blip r:embed="rId2" cstate="print">
            <a:grayscl/>
            <a:extLst>
              <a:ext uri="{28A0092B-C50C-407E-A947-70E740481C1C}">
                <a14:useLocalDpi xmlns:a14="http://schemas.microsoft.com/office/drawing/2010/main" xmlns="" val="0"/>
              </a:ext>
            </a:extLst>
          </a:blip>
          <a:srcRect l="39111" t="21845" r="52370" b="71866"/>
          <a:stretch/>
        </p:blipFill>
        <p:spPr>
          <a:xfrm>
            <a:off x="3810001" y="2038352"/>
            <a:ext cx="571500" cy="371475"/>
          </a:xfrm>
          <a:prstGeom prst="rect">
            <a:avLst/>
          </a:prstGeom>
        </p:spPr>
      </p:pic>
      <p:pic>
        <p:nvPicPr>
          <p:cNvPr id="10" name="Picture 9" descr="pearl-earing.jpg"/>
          <p:cNvPicPr>
            <a:picLocks noChangeAspect="1"/>
          </p:cNvPicPr>
          <p:nvPr/>
        </p:nvPicPr>
        <p:blipFill rotWithShape="1">
          <a:blip r:embed="rId2" cstate="print">
            <a:grayscl/>
            <a:extLst>
              <a:ext uri="{28A0092B-C50C-407E-A947-70E740481C1C}">
                <a14:useLocalDpi xmlns:a14="http://schemas.microsoft.com/office/drawing/2010/main" xmlns="" val="0"/>
              </a:ext>
            </a:extLst>
          </a:blip>
          <a:srcRect l="47630" t="21845" r="44514" b="71866"/>
          <a:stretch/>
        </p:blipFill>
        <p:spPr>
          <a:xfrm>
            <a:off x="4381503" y="2038352"/>
            <a:ext cx="527049" cy="371475"/>
          </a:xfrm>
          <a:prstGeom prst="rect">
            <a:avLst/>
          </a:prstGeom>
        </p:spPr>
      </p:pic>
      <p:pic>
        <p:nvPicPr>
          <p:cNvPr id="11" name="Picture 10" descr="pearl-earing.jpg"/>
          <p:cNvPicPr>
            <a:picLocks noChangeAspect="1"/>
          </p:cNvPicPr>
          <p:nvPr/>
        </p:nvPicPr>
        <p:blipFill rotWithShape="1">
          <a:blip r:embed="rId2" cstate="print">
            <a:grayscl/>
            <a:extLst>
              <a:ext uri="{28A0092B-C50C-407E-A947-70E740481C1C}">
                <a14:useLocalDpi xmlns:a14="http://schemas.microsoft.com/office/drawing/2010/main" xmlns="" val="0"/>
              </a:ext>
            </a:extLst>
          </a:blip>
          <a:srcRect l="55487" t="21845" r="37840" b="71866"/>
          <a:stretch/>
        </p:blipFill>
        <p:spPr>
          <a:xfrm>
            <a:off x="4908549" y="2038352"/>
            <a:ext cx="447676" cy="371475"/>
          </a:xfrm>
          <a:prstGeom prst="rect">
            <a:avLst/>
          </a:prstGeom>
        </p:spPr>
      </p:pic>
      <p:pic>
        <p:nvPicPr>
          <p:cNvPr id="18" name="Picture 17" descr="moon1.jpg"/>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679074" y="1362075"/>
            <a:ext cx="4864735" cy="3105150"/>
          </a:xfrm>
          <a:prstGeom prst="rect">
            <a:avLst/>
          </a:prstGeom>
        </p:spPr>
      </p:pic>
      <p:sp>
        <p:nvSpPr>
          <p:cNvPr id="5" name="Rectangle 4"/>
          <p:cNvSpPr/>
          <p:nvPr/>
        </p:nvSpPr>
        <p:spPr>
          <a:xfrm>
            <a:off x="3810001" y="2038352"/>
            <a:ext cx="1546224" cy="371475"/>
          </a:xfrm>
          <a:prstGeom prst="rect">
            <a:avLst/>
          </a:prstGeom>
          <a:noFill/>
          <a:ln w="571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156642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par>
                          <p:cTn id="11" fill="hold">
                            <p:stCondLst>
                              <p:cond delay="0"/>
                            </p:stCondLst>
                            <p:childTnLst>
                              <p:par>
                                <p:cTn id="12" presetID="1" presetClass="entr" presetSubtype="0"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dissolv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xit" presetSubtype="0" fill="hold" nodeType="clickEffect">
                                  <p:stCondLst>
                                    <p:cond delay="0"/>
                                  </p:stCondLst>
                                  <p:childTnLst>
                                    <p:set>
                                      <p:cBhvr>
                                        <p:cTn id="26" dur="1" fill="hold">
                                          <p:stCondLst>
                                            <p:cond delay="0"/>
                                          </p:stCondLst>
                                        </p:cTn>
                                        <p:tgtEl>
                                          <p:spTgt spid="13"/>
                                        </p:tgtEl>
                                        <p:attrNameLst>
                                          <p:attrName>style.visibility</p:attrName>
                                        </p:attrNameLst>
                                      </p:cBhvr>
                                      <p:to>
                                        <p:strVal val="hidden"/>
                                      </p:to>
                                    </p:set>
                                  </p:childTnLst>
                                </p:cTn>
                              </p:par>
                              <p:par>
                                <p:cTn id="27" presetID="9" presetClass="exit" presetSubtype="0" fill="hold" nodeType="withEffect">
                                  <p:stCondLst>
                                    <p:cond delay="0"/>
                                  </p:stCondLst>
                                  <p:childTnLst>
                                    <p:animEffect transition="out" filter="dissolve">
                                      <p:cBhvr>
                                        <p:cTn id="28" dur="500"/>
                                        <p:tgtEl>
                                          <p:spTgt spid="18"/>
                                        </p:tgtEl>
                                      </p:cBhvr>
                                    </p:animEffect>
                                    <p:set>
                                      <p:cBhvr>
                                        <p:cTn id="29"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Flash Traps: Guess How Many Shares</a:t>
            </a:r>
            <a:endParaRPr lang="en-US" dirty="0"/>
          </a:p>
        </p:txBody>
      </p:sp>
      <p:pic>
        <p:nvPicPr>
          <p:cNvPr id="13" name="Picture 12" descr="pearl-earing.jpg"/>
          <p:cNvPicPr>
            <a:picLocks noChangeAspect="1"/>
          </p:cNvPicPr>
          <p:nvPr/>
        </p:nvPicPr>
        <p:blipFill rotWithShape="1">
          <a:blip r:embed="rId2" cstate="print">
            <a:grayscl/>
            <a:extLst>
              <a:ext uri="{28A0092B-C50C-407E-A947-70E740481C1C}">
                <a14:useLocalDpi xmlns:a14="http://schemas.microsoft.com/office/drawing/2010/main" xmlns="" val="0"/>
              </a:ext>
            </a:extLst>
          </a:blip>
          <a:srcRect l="22075" t="10394" r="5232" b="36713"/>
          <a:stretch/>
        </p:blipFill>
        <p:spPr>
          <a:xfrm>
            <a:off x="2667000" y="1362080"/>
            <a:ext cx="4876800" cy="3124199"/>
          </a:xfrm>
          <a:prstGeom prst="rect">
            <a:avLst/>
          </a:prstGeom>
        </p:spPr>
      </p:pic>
      <p:sp>
        <p:nvSpPr>
          <p:cNvPr id="3" name="Footer Placeholder 2"/>
          <p:cNvSpPr>
            <a:spLocks noGrp="1"/>
          </p:cNvSpPr>
          <p:nvPr>
            <p:ph type="ftr" sz="quarter" idx="11"/>
          </p:nvPr>
        </p:nvSpPr>
        <p:spPr/>
        <p:txBody>
          <a:bodyPr/>
          <a:lstStyle/>
          <a:p>
            <a:endParaRPr kumimoji="0" lang="en-US" dirty="0"/>
          </a:p>
        </p:txBody>
      </p:sp>
      <p:pic>
        <p:nvPicPr>
          <p:cNvPr id="4" name="Picture 3" descr="pearl-earing.jpg"/>
          <p:cNvPicPr>
            <a:picLocks noChangeAspect="1"/>
          </p:cNvPicPr>
          <p:nvPr/>
        </p:nvPicPr>
        <p:blipFill rotWithShape="1">
          <a:blip r:embed="rId2" cstate="print">
            <a:grayscl/>
            <a:extLst>
              <a:ext uri="{28A0092B-C50C-407E-A947-70E740481C1C}">
                <a14:useLocalDpi xmlns:a14="http://schemas.microsoft.com/office/drawing/2010/main" xmlns="" val="0"/>
              </a:ext>
            </a:extLst>
          </a:blip>
          <a:srcRect l="39111" t="21845" r="52370" b="71866"/>
          <a:stretch/>
        </p:blipFill>
        <p:spPr>
          <a:xfrm>
            <a:off x="3810001" y="2038352"/>
            <a:ext cx="571500" cy="371475"/>
          </a:xfrm>
          <a:prstGeom prst="rect">
            <a:avLst/>
          </a:prstGeom>
        </p:spPr>
      </p:pic>
      <p:sp>
        <p:nvSpPr>
          <p:cNvPr id="5" name="Rectangle 4"/>
          <p:cNvSpPr/>
          <p:nvPr/>
        </p:nvSpPr>
        <p:spPr>
          <a:xfrm>
            <a:off x="3810001" y="2038352"/>
            <a:ext cx="571500" cy="371475"/>
          </a:xfrm>
          <a:prstGeom prst="rect">
            <a:avLst/>
          </a:prstGeom>
          <a:noFill/>
          <a:ln w="57150" cmpd="sng">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4381510" y="2038352"/>
            <a:ext cx="647699" cy="371475"/>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5029203" y="2038352"/>
            <a:ext cx="647699" cy="371475"/>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ectangle 13"/>
          <p:cNvSpPr/>
          <p:nvPr/>
        </p:nvSpPr>
        <p:spPr>
          <a:xfrm>
            <a:off x="5676908" y="2038352"/>
            <a:ext cx="647699" cy="371475"/>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nvGrpSpPr>
          <p:cNvPr id="128" name="Group 127"/>
          <p:cNvGrpSpPr/>
          <p:nvPr/>
        </p:nvGrpSpPr>
        <p:grpSpPr>
          <a:xfrm>
            <a:off x="571501" y="2038352"/>
            <a:ext cx="7073901" cy="371475"/>
            <a:chOff x="571492" y="2717800"/>
            <a:chExt cx="7073901" cy="495300"/>
          </a:xfrm>
        </p:grpSpPr>
        <p:sp>
          <p:nvSpPr>
            <p:cNvPr id="15" name="Rectangle 14"/>
            <p:cNvSpPr/>
            <p:nvPr/>
          </p:nvSpPr>
          <p:spPr>
            <a:xfrm>
              <a:off x="6324598"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1" name="Rectangle 70"/>
            <p:cNvSpPr/>
            <p:nvPr/>
          </p:nvSpPr>
          <p:spPr>
            <a:xfrm>
              <a:off x="3162302"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Rectangle 41"/>
            <p:cNvSpPr/>
            <p:nvPr/>
          </p:nvSpPr>
          <p:spPr>
            <a:xfrm>
              <a:off x="6997694"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Rectangle 79"/>
            <p:cNvSpPr/>
            <p:nvPr/>
          </p:nvSpPr>
          <p:spPr>
            <a:xfrm>
              <a:off x="2514603"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9" name="Rectangle 88"/>
            <p:cNvSpPr/>
            <p:nvPr/>
          </p:nvSpPr>
          <p:spPr>
            <a:xfrm>
              <a:off x="1866897"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8" name="Rectangle 97"/>
            <p:cNvSpPr/>
            <p:nvPr/>
          </p:nvSpPr>
          <p:spPr>
            <a:xfrm>
              <a:off x="1219191"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7" name="Rectangle 106"/>
            <p:cNvSpPr/>
            <p:nvPr/>
          </p:nvSpPr>
          <p:spPr>
            <a:xfrm>
              <a:off x="571492" y="2717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7" name="Group 126"/>
          <p:cNvGrpSpPr/>
          <p:nvPr/>
        </p:nvGrpSpPr>
        <p:grpSpPr>
          <a:xfrm>
            <a:off x="571501" y="2409827"/>
            <a:ext cx="7073901" cy="371475"/>
            <a:chOff x="571492" y="3213100"/>
            <a:chExt cx="7073901" cy="495300"/>
          </a:xfrm>
        </p:grpSpPr>
        <p:sp>
          <p:nvSpPr>
            <p:cNvPr id="16" name="Rectangle 15"/>
            <p:cNvSpPr/>
            <p:nvPr/>
          </p:nvSpPr>
          <p:spPr>
            <a:xfrm>
              <a:off x="4381501"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a:off x="5029200"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5676899"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Rectangle 20"/>
            <p:cNvSpPr/>
            <p:nvPr/>
          </p:nvSpPr>
          <p:spPr>
            <a:xfrm>
              <a:off x="3810001" y="32131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6324598"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Rectangle 71"/>
            <p:cNvSpPr/>
            <p:nvPr/>
          </p:nvSpPr>
          <p:spPr>
            <a:xfrm>
              <a:off x="3162302"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Rectangle 42"/>
            <p:cNvSpPr/>
            <p:nvPr/>
          </p:nvSpPr>
          <p:spPr>
            <a:xfrm>
              <a:off x="6997694"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1" name="Rectangle 80"/>
            <p:cNvSpPr/>
            <p:nvPr/>
          </p:nvSpPr>
          <p:spPr>
            <a:xfrm>
              <a:off x="2514603"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0" name="Rectangle 89"/>
            <p:cNvSpPr/>
            <p:nvPr/>
          </p:nvSpPr>
          <p:spPr>
            <a:xfrm>
              <a:off x="1866897"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9" name="Rectangle 98"/>
            <p:cNvSpPr/>
            <p:nvPr/>
          </p:nvSpPr>
          <p:spPr>
            <a:xfrm>
              <a:off x="1219191"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 name="Rectangle 107"/>
            <p:cNvSpPr/>
            <p:nvPr/>
          </p:nvSpPr>
          <p:spPr>
            <a:xfrm>
              <a:off x="571492" y="3213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18" name="Group 117"/>
          <p:cNvGrpSpPr/>
          <p:nvPr/>
        </p:nvGrpSpPr>
        <p:grpSpPr>
          <a:xfrm>
            <a:off x="571501" y="2781302"/>
            <a:ext cx="7073901" cy="371475"/>
            <a:chOff x="571492" y="3708400"/>
            <a:chExt cx="7073901" cy="495300"/>
          </a:xfrm>
        </p:grpSpPr>
        <p:sp>
          <p:nvSpPr>
            <p:cNvPr id="22" name="Rectangle 21"/>
            <p:cNvSpPr/>
            <p:nvPr/>
          </p:nvSpPr>
          <p:spPr>
            <a:xfrm>
              <a:off x="4381501"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Rectangle 22"/>
            <p:cNvSpPr/>
            <p:nvPr/>
          </p:nvSpPr>
          <p:spPr>
            <a:xfrm>
              <a:off x="5029200"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p:cNvSpPr/>
            <p:nvPr/>
          </p:nvSpPr>
          <p:spPr>
            <a:xfrm>
              <a:off x="5676899"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Rectangle 24"/>
            <p:cNvSpPr/>
            <p:nvPr/>
          </p:nvSpPr>
          <p:spPr>
            <a:xfrm>
              <a:off x="6324598"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Rectangle 43"/>
            <p:cNvSpPr/>
            <p:nvPr/>
          </p:nvSpPr>
          <p:spPr>
            <a:xfrm>
              <a:off x="6997694"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Rectangle 48"/>
            <p:cNvSpPr/>
            <p:nvPr/>
          </p:nvSpPr>
          <p:spPr>
            <a:xfrm>
              <a:off x="3810001" y="37084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Rectangle 72"/>
            <p:cNvSpPr/>
            <p:nvPr/>
          </p:nvSpPr>
          <p:spPr>
            <a:xfrm>
              <a:off x="3162302"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2" name="Rectangle 81"/>
            <p:cNvSpPr/>
            <p:nvPr/>
          </p:nvSpPr>
          <p:spPr>
            <a:xfrm>
              <a:off x="2514603"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1" name="Rectangle 90"/>
            <p:cNvSpPr/>
            <p:nvPr/>
          </p:nvSpPr>
          <p:spPr>
            <a:xfrm>
              <a:off x="1866897"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0" name="Rectangle 99"/>
            <p:cNvSpPr/>
            <p:nvPr/>
          </p:nvSpPr>
          <p:spPr>
            <a:xfrm>
              <a:off x="1219191"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9" name="Rectangle 108"/>
            <p:cNvSpPr/>
            <p:nvPr/>
          </p:nvSpPr>
          <p:spPr>
            <a:xfrm>
              <a:off x="571492" y="3708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19" name="Group 118"/>
          <p:cNvGrpSpPr/>
          <p:nvPr/>
        </p:nvGrpSpPr>
        <p:grpSpPr>
          <a:xfrm>
            <a:off x="571501" y="3152777"/>
            <a:ext cx="7073901" cy="371475"/>
            <a:chOff x="571492" y="4203700"/>
            <a:chExt cx="7073901" cy="495300"/>
          </a:xfrm>
        </p:grpSpPr>
        <p:sp>
          <p:nvSpPr>
            <p:cNvPr id="26" name="Rectangle 25"/>
            <p:cNvSpPr/>
            <p:nvPr/>
          </p:nvSpPr>
          <p:spPr>
            <a:xfrm>
              <a:off x="4381501"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p:cNvSpPr/>
            <p:nvPr/>
          </p:nvSpPr>
          <p:spPr>
            <a:xfrm>
              <a:off x="5029200"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Rectangle 27"/>
            <p:cNvSpPr/>
            <p:nvPr/>
          </p:nvSpPr>
          <p:spPr>
            <a:xfrm>
              <a:off x="5676899"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28"/>
            <p:cNvSpPr/>
            <p:nvPr/>
          </p:nvSpPr>
          <p:spPr>
            <a:xfrm>
              <a:off x="6324598"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Rectangle 44"/>
            <p:cNvSpPr/>
            <p:nvPr/>
          </p:nvSpPr>
          <p:spPr>
            <a:xfrm>
              <a:off x="6997694"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Rectangle 49"/>
            <p:cNvSpPr/>
            <p:nvPr/>
          </p:nvSpPr>
          <p:spPr>
            <a:xfrm>
              <a:off x="3810001" y="42037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4" name="Rectangle 73"/>
            <p:cNvSpPr/>
            <p:nvPr/>
          </p:nvSpPr>
          <p:spPr>
            <a:xfrm>
              <a:off x="3162302"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3" name="Rectangle 82"/>
            <p:cNvSpPr/>
            <p:nvPr/>
          </p:nvSpPr>
          <p:spPr>
            <a:xfrm>
              <a:off x="2514603"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2" name="Rectangle 91"/>
            <p:cNvSpPr/>
            <p:nvPr/>
          </p:nvSpPr>
          <p:spPr>
            <a:xfrm>
              <a:off x="1866897"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1" name="Rectangle 100"/>
            <p:cNvSpPr/>
            <p:nvPr/>
          </p:nvSpPr>
          <p:spPr>
            <a:xfrm>
              <a:off x="1219191"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 name="Rectangle 109"/>
            <p:cNvSpPr/>
            <p:nvPr/>
          </p:nvSpPr>
          <p:spPr>
            <a:xfrm>
              <a:off x="571492" y="4203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0" name="Group 119"/>
          <p:cNvGrpSpPr/>
          <p:nvPr/>
        </p:nvGrpSpPr>
        <p:grpSpPr>
          <a:xfrm>
            <a:off x="571501" y="3524252"/>
            <a:ext cx="7073901" cy="371475"/>
            <a:chOff x="571492" y="4699000"/>
            <a:chExt cx="7073901" cy="495300"/>
          </a:xfrm>
        </p:grpSpPr>
        <p:sp>
          <p:nvSpPr>
            <p:cNvPr id="30" name="Rectangle 29"/>
            <p:cNvSpPr/>
            <p:nvPr/>
          </p:nvSpPr>
          <p:spPr>
            <a:xfrm>
              <a:off x="4381501"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Rectangle 30"/>
            <p:cNvSpPr/>
            <p:nvPr/>
          </p:nvSpPr>
          <p:spPr>
            <a:xfrm>
              <a:off x="5029200"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Rectangle 31"/>
            <p:cNvSpPr/>
            <p:nvPr/>
          </p:nvSpPr>
          <p:spPr>
            <a:xfrm>
              <a:off x="5676899"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Rectangle 32"/>
            <p:cNvSpPr/>
            <p:nvPr/>
          </p:nvSpPr>
          <p:spPr>
            <a:xfrm>
              <a:off x="6324598"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Rectangle 45"/>
            <p:cNvSpPr/>
            <p:nvPr/>
          </p:nvSpPr>
          <p:spPr>
            <a:xfrm>
              <a:off x="6997694"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Rectangle 50"/>
            <p:cNvSpPr/>
            <p:nvPr/>
          </p:nvSpPr>
          <p:spPr>
            <a:xfrm>
              <a:off x="3810001" y="46990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5" name="Rectangle 74"/>
            <p:cNvSpPr/>
            <p:nvPr/>
          </p:nvSpPr>
          <p:spPr>
            <a:xfrm>
              <a:off x="3162302"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4" name="Rectangle 83"/>
            <p:cNvSpPr/>
            <p:nvPr/>
          </p:nvSpPr>
          <p:spPr>
            <a:xfrm>
              <a:off x="2514603"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3" name="Rectangle 92"/>
            <p:cNvSpPr/>
            <p:nvPr/>
          </p:nvSpPr>
          <p:spPr>
            <a:xfrm>
              <a:off x="1866897"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2" name="Rectangle 101"/>
            <p:cNvSpPr/>
            <p:nvPr/>
          </p:nvSpPr>
          <p:spPr>
            <a:xfrm>
              <a:off x="1219191"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1" name="Rectangle 110"/>
            <p:cNvSpPr/>
            <p:nvPr/>
          </p:nvSpPr>
          <p:spPr>
            <a:xfrm>
              <a:off x="571492" y="46990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1" name="Group 120"/>
          <p:cNvGrpSpPr/>
          <p:nvPr/>
        </p:nvGrpSpPr>
        <p:grpSpPr>
          <a:xfrm>
            <a:off x="571501" y="3895727"/>
            <a:ext cx="7073901" cy="371475"/>
            <a:chOff x="571492" y="5194300"/>
            <a:chExt cx="7073901" cy="495300"/>
          </a:xfrm>
        </p:grpSpPr>
        <p:sp>
          <p:nvSpPr>
            <p:cNvPr id="34" name="Rectangle 33"/>
            <p:cNvSpPr/>
            <p:nvPr/>
          </p:nvSpPr>
          <p:spPr>
            <a:xfrm>
              <a:off x="4381501"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Rectangle 34"/>
            <p:cNvSpPr/>
            <p:nvPr/>
          </p:nvSpPr>
          <p:spPr>
            <a:xfrm>
              <a:off x="5029200"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Rectangle 35"/>
            <p:cNvSpPr/>
            <p:nvPr/>
          </p:nvSpPr>
          <p:spPr>
            <a:xfrm>
              <a:off x="5676899"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Rectangle 36"/>
            <p:cNvSpPr/>
            <p:nvPr/>
          </p:nvSpPr>
          <p:spPr>
            <a:xfrm>
              <a:off x="6324598"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Rectangle 46"/>
            <p:cNvSpPr/>
            <p:nvPr/>
          </p:nvSpPr>
          <p:spPr>
            <a:xfrm>
              <a:off x="6997694"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Rectangle 51"/>
            <p:cNvSpPr/>
            <p:nvPr/>
          </p:nvSpPr>
          <p:spPr>
            <a:xfrm>
              <a:off x="3810001" y="51943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Rectangle 75"/>
            <p:cNvSpPr/>
            <p:nvPr/>
          </p:nvSpPr>
          <p:spPr>
            <a:xfrm>
              <a:off x="3162302"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5" name="Rectangle 84"/>
            <p:cNvSpPr/>
            <p:nvPr/>
          </p:nvSpPr>
          <p:spPr>
            <a:xfrm>
              <a:off x="2514603"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4" name="Rectangle 93"/>
            <p:cNvSpPr/>
            <p:nvPr/>
          </p:nvSpPr>
          <p:spPr>
            <a:xfrm>
              <a:off x="1866897"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3" name="Rectangle 102"/>
            <p:cNvSpPr/>
            <p:nvPr/>
          </p:nvSpPr>
          <p:spPr>
            <a:xfrm>
              <a:off x="1219191"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2" name="Rectangle 111"/>
            <p:cNvSpPr/>
            <p:nvPr/>
          </p:nvSpPr>
          <p:spPr>
            <a:xfrm>
              <a:off x="571492" y="5194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22" name="Group 121"/>
          <p:cNvGrpSpPr/>
          <p:nvPr/>
        </p:nvGrpSpPr>
        <p:grpSpPr>
          <a:xfrm>
            <a:off x="571501" y="4267202"/>
            <a:ext cx="7073901" cy="371475"/>
            <a:chOff x="571492" y="5689600"/>
            <a:chExt cx="7073901" cy="495300"/>
          </a:xfrm>
        </p:grpSpPr>
        <p:sp>
          <p:nvSpPr>
            <p:cNvPr id="38" name="Rectangle 37"/>
            <p:cNvSpPr/>
            <p:nvPr/>
          </p:nvSpPr>
          <p:spPr>
            <a:xfrm>
              <a:off x="4381501"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Rectangle 38"/>
            <p:cNvSpPr/>
            <p:nvPr/>
          </p:nvSpPr>
          <p:spPr>
            <a:xfrm>
              <a:off x="5029200"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Rectangle 39"/>
            <p:cNvSpPr/>
            <p:nvPr/>
          </p:nvSpPr>
          <p:spPr>
            <a:xfrm>
              <a:off x="5676899"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Rectangle 40"/>
            <p:cNvSpPr/>
            <p:nvPr/>
          </p:nvSpPr>
          <p:spPr>
            <a:xfrm>
              <a:off x="6324598"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Rectangle 47"/>
            <p:cNvSpPr/>
            <p:nvPr/>
          </p:nvSpPr>
          <p:spPr>
            <a:xfrm>
              <a:off x="6997694"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Rectangle 52"/>
            <p:cNvSpPr/>
            <p:nvPr/>
          </p:nvSpPr>
          <p:spPr>
            <a:xfrm>
              <a:off x="3810001" y="56896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Rectangle 76"/>
            <p:cNvSpPr/>
            <p:nvPr/>
          </p:nvSpPr>
          <p:spPr>
            <a:xfrm>
              <a:off x="3162302"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6" name="Rectangle 85"/>
            <p:cNvSpPr/>
            <p:nvPr/>
          </p:nvSpPr>
          <p:spPr>
            <a:xfrm>
              <a:off x="2514603"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5" name="Rectangle 94"/>
            <p:cNvSpPr/>
            <p:nvPr/>
          </p:nvSpPr>
          <p:spPr>
            <a:xfrm>
              <a:off x="1866897"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4" name="Rectangle 103"/>
            <p:cNvSpPr/>
            <p:nvPr/>
          </p:nvSpPr>
          <p:spPr>
            <a:xfrm>
              <a:off x="1219191"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3" name="Rectangle 112"/>
            <p:cNvSpPr/>
            <p:nvPr/>
          </p:nvSpPr>
          <p:spPr>
            <a:xfrm>
              <a:off x="571492" y="5689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9" name="Group 8"/>
          <p:cNvGrpSpPr/>
          <p:nvPr/>
        </p:nvGrpSpPr>
        <p:grpSpPr>
          <a:xfrm>
            <a:off x="571501" y="1666877"/>
            <a:ext cx="7073901" cy="371475"/>
            <a:chOff x="571492" y="2222500"/>
            <a:chExt cx="7073901" cy="495300"/>
          </a:xfrm>
        </p:grpSpPr>
        <p:sp>
          <p:nvSpPr>
            <p:cNvPr id="55" name="Rectangle 54"/>
            <p:cNvSpPr/>
            <p:nvPr/>
          </p:nvSpPr>
          <p:spPr>
            <a:xfrm>
              <a:off x="3810001" y="22225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Rectangle 60"/>
            <p:cNvSpPr/>
            <p:nvPr/>
          </p:nvSpPr>
          <p:spPr>
            <a:xfrm>
              <a:off x="4381501"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Rectangle 61"/>
            <p:cNvSpPr/>
            <p:nvPr/>
          </p:nvSpPr>
          <p:spPr>
            <a:xfrm>
              <a:off x="5029200"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Rectangle 62"/>
            <p:cNvSpPr/>
            <p:nvPr/>
          </p:nvSpPr>
          <p:spPr>
            <a:xfrm>
              <a:off x="5676899"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Rectangle 63"/>
            <p:cNvSpPr/>
            <p:nvPr/>
          </p:nvSpPr>
          <p:spPr>
            <a:xfrm>
              <a:off x="6324598"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Rectangle 64"/>
            <p:cNvSpPr/>
            <p:nvPr/>
          </p:nvSpPr>
          <p:spPr>
            <a:xfrm>
              <a:off x="6997694"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 name="Rectangle 77"/>
            <p:cNvSpPr/>
            <p:nvPr/>
          </p:nvSpPr>
          <p:spPr>
            <a:xfrm>
              <a:off x="3162302"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7" name="Rectangle 86"/>
            <p:cNvSpPr/>
            <p:nvPr/>
          </p:nvSpPr>
          <p:spPr>
            <a:xfrm>
              <a:off x="2514603"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6" name="Rectangle 95"/>
            <p:cNvSpPr/>
            <p:nvPr/>
          </p:nvSpPr>
          <p:spPr>
            <a:xfrm>
              <a:off x="1866897"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5" name="Rectangle 104"/>
            <p:cNvSpPr/>
            <p:nvPr/>
          </p:nvSpPr>
          <p:spPr>
            <a:xfrm>
              <a:off x="1219191"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4" name="Rectangle 113"/>
            <p:cNvSpPr/>
            <p:nvPr/>
          </p:nvSpPr>
          <p:spPr>
            <a:xfrm>
              <a:off x="571492" y="2222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8" name="Group 7"/>
          <p:cNvGrpSpPr/>
          <p:nvPr/>
        </p:nvGrpSpPr>
        <p:grpSpPr>
          <a:xfrm>
            <a:off x="571501" y="1295402"/>
            <a:ext cx="7073901" cy="371475"/>
            <a:chOff x="571492" y="1727200"/>
            <a:chExt cx="7073901" cy="495300"/>
          </a:xfrm>
        </p:grpSpPr>
        <p:sp>
          <p:nvSpPr>
            <p:cNvPr id="54" name="Rectangle 53"/>
            <p:cNvSpPr/>
            <p:nvPr/>
          </p:nvSpPr>
          <p:spPr>
            <a:xfrm>
              <a:off x="3810001" y="1727200"/>
              <a:ext cx="571500"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Rectangle 65"/>
            <p:cNvSpPr/>
            <p:nvPr/>
          </p:nvSpPr>
          <p:spPr>
            <a:xfrm>
              <a:off x="4381501"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 name="Rectangle 66"/>
            <p:cNvSpPr/>
            <p:nvPr/>
          </p:nvSpPr>
          <p:spPr>
            <a:xfrm>
              <a:off x="5029200"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Rectangle 67"/>
            <p:cNvSpPr/>
            <p:nvPr/>
          </p:nvSpPr>
          <p:spPr>
            <a:xfrm>
              <a:off x="5676899"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Rectangle 68"/>
            <p:cNvSpPr/>
            <p:nvPr/>
          </p:nvSpPr>
          <p:spPr>
            <a:xfrm>
              <a:off x="6324598"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0" name="Rectangle 69"/>
            <p:cNvSpPr/>
            <p:nvPr/>
          </p:nvSpPr>
          <p:spPr>
            <a:xfrm>
              <a:off x="6997694"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Rectangle 78"/>
            <p:cNvSpPr/>
            <p:nvPr/>
          </p:nvSpPr>
          <p:spPr>
            <a:xfrm>
              <a:off x="3162302"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8" name="Rectangle 87"/>
            <p:cNvSpPr/>
            <p:nvPr/>
          </p:nvSpPr>
          <p:spPr>
            <a:xfrm>
              <a:off x="2514603"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7" name="Rectangle 96"/>
            <p:cNvSpPr/>
            <p:nvPr/>
          </p:nvSpPr>
          <p:spPr>
            <a:xfrm>
              <a:off x="1866897"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 name="Rectangle 105"/>
            <p:cNvSpPr/>
            <p:nvPr/>
          </p:nvSpPr>
          <p:spPr>
            <a:xfrm>
              <a:off x="1219191"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5" name="Rectangle 114"/>
            <p:cNvSpPr/>
            <p:nvPr/>
          </p:nvSpPr>
          <p:spPr>
            <a:xfrm>
              <a:off x="571492"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2581694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nodeType="clickEffect">
                                  <p:stCondLst>
                                    <p:cond delay="0"/>
                                  </p:stCondLst>
                                  <p:childTnLst>
                                    <p:set>
                                      <p:cBhvr>
                                        <p:cTn id="14" dur="1" fill="hold">
                                          <p:stCondLst>
                                            <p:cond delay="0"/>
                                          </p:stCondLst>
                                        </p:cTn>
                                        <p:tgtEl>
                                          <p:spTgt spid="13"/>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27"/>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1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19"/>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20"/>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21"/>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2" grpId="0" animBg="1"/>
      <p:bldP spid="1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Price manipulation doesn’t pay</a:t>
            </a:r>
            <a:endParaRPr lang="en-US" dirty="0"/>
          </a:p>
        </p:txBody>
      </p:sp>
      <p:grpSp>
        <p:nvGrpSpPr>
          <p:cNvPr id="7" name="Group 6"/>
          <p:cNvGrpSpPr/>
          <p:nvPr/>
        </p:nvGrpSpPr>
        <p:grpSpPr>
          <a:xfrm>
            <a:off x="571501" y="1295402"/>
            <a:ext cx="6400805" cy="371475"/>
            <a:chOff x="571492" y="1727200"/>
            <a:chExt cx="6400805" cy="495300"/>
          </a:xfrm>
        </p:grpSpPr>
        <p:sp>
          <p:nvSpPr>
            <p:cNvPr id="117" name="Rectangle 116"/>
            <p:cNvSpPr/>
            <p:nvPr/>
          </p:nvSpPr>
          <p:spPr>
            <a:xfrm>
              <a:off x="3810001" y="1727200"/>
              <a:ext cx="571500"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3" name="Rectangle 122"/>
            <p:cNvSpPr/>
            <p:nvPr/>
          </p:nvSpPr>
          <p:spPr>
            <a:xfrm>
              <a:off x="4381501"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4" name="Rectangle 123"/>
            <p:cNvSpPr/>
            <p:nvPr/>
          </p:nvSpPr>
          <p:spPr>
            <a:xfrm>
              <a:off x="5029200"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7" name="Rectangle 126"/>
            <p:cNvSpPr/>
            <p:nvPr/>
          </p:nvSpPr>
          <p:spPr>
            <a:xfrm>
              <a:off x="5676899"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8" name="Rectangle 127"/>
            <p:cNvSpPr/>
            <p:nvPr/>
          </p:nvSpPr>
          <p:spPr>
            <a:xfrm>
              <a:off x="6324598"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0" name="Rectangle 129"/>
            <p:cNvSpPr/>
            <p:nvPr/>
          </p:nvSpPr>
          <p:spPr>
            <a:xfrm>
              <a:off x="3162302"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1" name="Rectangle 130"/>
            <p:cNvSpPr/>
            <p:nvPr/>
          </p:nvSpPr>
          <p:spPr>
            <a:xfrm>
              <a:off x="2514603"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2" name="Rectangle 131"/>
            <p:cNvSpPr/>
            <p:nvPr/>
          </p:nvSpPr>
          <p:spPr>
            <a:xfrm>
              <a:off x="1866897"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3" name="Rectangle 132"/>
            <p:cNvSpPr/>
            <p:nvPr/>
          </p:nvSpPr>
          <p:spPr>
            <a:xfrm>
              <a:off x="1219191"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4" name="Rectangle 133"/>
            <p:cNvSpPr/>
            <p:nvPr/>
          </p:nvSpPr>
          <p:spPr>
            <a:xfrm>
              <a:off x="571492" y="1727200"/>
              <a:ext cx="647699" cy="495300"/>
            </a:xfrm>
            <a:prstGeom prst="rect">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35" name="Group 134"/>
          <p:cNvGrpSpPr/>
          <p:nvPr/>
        </p:nvGrpSpPr>
        <p:grpSpPr>
          <a:xfrm>
            <a:off x="571501" y="1704977"/>
            <a:ext cx="6400805" cy="371475"/>
            <a:chOff x="571492" y="1727200"/>
            <a:chExt cx="6400805" cy="495300"/>
          </a:xfrm>
          <a:solidFill>
            <a:srgbClr val="FF0000"/>
          </a:solidFill>
        </p:grpSpPr>
        <p:sp>
          <p:nvSpPr>
            <p:cNvPr id="136" name="Rectangle 135"/>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7" name="Rectangle 136"/>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8" name="Rectangle 137"/>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9" name="Rectangle 138"/>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0" name="Rectangle 139"/>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1" name="Rectangle 140"/>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2" name="Rectangle 141"/>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3" name="Rectangle 142"/>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4" name="Rectangle 143"/>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5" name="Rectangle 144"/>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1" name="Group 10"/>
          <p:cNvGrpSpPr/>
          <p:nvPr/>
        </p:nvGrpSpPr>
        <p:grpSpPr>
          <a:xfrm>
            <a:off x="3810001" y="2076452"/>
            <a:ext cx="3162296" cy="371475"/>
            <a:chOff x="3810001" y="2768600"/>
            <a:chExt cx="3162296" cy="495300"/>
          </a:xfrm>
          <a:solidFill>
            <a:srgbClr val="FF0000"/>
          </a:solidFill>
        </p:grpSpPr>
        <p:sp>
          <p:nvSpPr>
            <p:cNvPr id="147" name="Rectangle 146"/>
            <p:cNvSpPr/>
            <p:nvPr/>
          </p:nvSpPr>
          <p:spPr>
            <a:xfrm>
              <a:off x="3810001" y="27686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8" name="Rectangle 147"/>
            <p:cNvSpPr/>
            <p:nvPr/>
          </p:nvSpPr>
          <p:spPr>
            <a:xfrm>
              <a:off x="4381501"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9" name="Rectangle 148"/>
            <p:cNvSpPr/>
            <p:nvPr/>
          </p:nvSpPr>
          <p:spPr>
            <a:xfrm>
              <a:off x="5029200"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0" name="Rectangle 149"/>
            <p:cNvSpPr/>
            <p:nvPr/>
          </p:nvSpPr>
          <p:spPr>
            <a:xfrm>
              <a:off x="5676899"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1" name="Rectangle 150"/>
            <p:cNvSpPr/>
            <p:nvPr/>
          </p:nvSpPr>
          <p:spPr>
            <a:xfrm>
              <a:off x="6324598"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0" name="Group 9"/>
          <p:cNvGrpSpPr/>
          <p:nvPr/>
        </p:nvGrpSpPr>
        <p:grpSpPr>
          <a:xfrm>
            <a:off x="571501" y="2076452"/>
            <a:ext cx="3238509" cy="371475"/>
            <a:chOff x="571492" y="2768600"/>
            <a:chExt cx="3238509" cy="495300"/>
          </a:xfrm>
          <a:solidFill>
            <a:srgbClr val="FF0000"/>
          </a:solidFill>
        </p:grpSpPr>
        <p:sp>
          <p:nvSpPr>
            <p:cNvPr id="152" name="Rectangle 151"/>
            <p:cNvSpPr/>
            <p:nvPr/>
          </p:nvSpPr>
          <p:spPr>
            <a:xfrm>
              <a:off x="3162302"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3" name="Rectangle 152"/>
            <p:cNvSpPr/>
            <p:nvPr/>
          </p:nvSpPr>
          <p:spPr>
            <a:xfrm>
              <a:off x="2514603"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4" name="Rectangle 153"/>
            <p:cNvSpPr/>
            <p:nvPr/>
          </p:nvSpPr>
          <p:spPr>
            <a:xfrm>
              <a:off x="1866897"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5" name="Rectangle 154"/>
            <p:cNvSpPr/>
            <p:nvPr/>
          </p:nvSpPr>
          <p:spPr>
            <a:xfrm>
              <a:off x="1219191"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6" name="Rectangle 155"/>
            <p:cNvSpPr/>
            <p:nvPr/>
          </p:nvSpPr>
          <p:spPr>
            <a:xfrm>
              <a:off x="571492"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57" name="Group 156"/>
          <p:cNvGrpSpPr/>
          <p:nvPr/>
        </p:nvGrpSpPr>
        <p:grpSpPr>
          <a:xfrm>
            <a:off x="571501" y="2447927"/>
            <a:ext cx="6400805" cy="371475"/>
            <a:chOff x="571492" y="1727200"/>
            <a:chExt cx="6400805" cy="495300"/>
          </a:xfrm>
          <a:solidFill>
            <a:srgbClr val="FF0000"/>
          </a:solidFill>
        </p:grpSpPr>
        <p:sp>
          <p:nvSpPr>
            <p:cNvPr id="158" name="Rectangle 157"/>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9" name="Rectangle 158"/>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0" name="Rectangle 159"/>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1" name="Rectangle 160"/>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2" name="Rectangle 161"/>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3" name="Rectangle 162"/>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4" name="Rectangle 163"/>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5" name="Rectangle 164"/>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6" name="Rectangle 165"/>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7" name="Rectangle 166"/>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91" name="Group 190"/>
          <p:cNvGrpSpPr/>
          <p:nvPr/>
        </p:nvGrpSpPr>
        <p:grpSpPr>
          <a:xfrm>
            <a:off x="571501" y="2819402"/>
            <a:ext cx="6400805" cy="371475"/>
            <a:chOff x="571492" y="1727200"/>
            <a:chExt cx="6400805" cy="495300"/>
          </a:xfrm>
          <a:solidFill>
            <a:srgbClr val="FF0000"/>
          </a:solidFill>
        </p:grpSpPr>
        <p:sp>
          <p:nvSpPr>
            <p:cNvPr id="192" name="Rectangle 191"/>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3" name="Rectangle 192"/>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4" name="Rectangle 193"/>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5" name="Rectangle 194"/>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6" name="Rectangle 195"/>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7" name="Rectangle 196"/>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8" name="Rectangle 197"/>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9" name="Rectangle 198"/>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0" name="Rectangle 199"/>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1" name="Rectangle 200"/>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18" name="Group 17"/>
          <p:cNvGrpSpPr/>
          <p:nvPr/>
        </p:nvGrpSpPr>
        <p:grpSpPr>
          <a:xfrm>
            <a:off x="571501" y="3190877"/>
            <a:ext cx="3238509" cy="371475"/>
            <a:chOff x="571492" y="4254500"/>
            <a:chExt cx="3238509" cy="495300"/>
          </a:xfrm>
        </p:grpSpPr>
        <p:sp>
          <p:nvSpPr>
            <p:cNvPr id="208" name="Rectangle 207"/>
            <p:cNvSpPr/>
            <p:nvPr/>
          </p:nvSpPr>
          <p:spPr>
            <a:xfrm>
              <a:off x="3162302"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9" name="Rectangle 208"/>
            <p:cNvSpPr/>
            <p:nvPr/>
          </p:nvSpPr>
          <p:spPr>
            <a:xfrm>
              <a:off x="2514603"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0" name="Rectangle 209"/>
            <p:cNvSpPr/>
            <p:nvPr/>
          </p:nvSpPr>
          <p:spPr>
            <a:xfrm>
              <a:off x="1866897"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1" name="Rectangle 210"/>
            <p:cNvSpPr/>
            <p:nvPr/>
          </p:nvSpPr>
          <p:spPr>
            <a:xfrm>
              <a:off x="1219191"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2" name="Rectangle 211"/>
            <p:cNvSpPr/>
            <p:nvPr/>
          </p:nvSpPr>
          <p:spPr>
            <a:xfrm>
              <a:off x="571492"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13" name="Group 212"/>
          <p:cNvGrpSpPr/>
          <p:nvPr/>
        </p:nvGrpSpPr>
        <p:grpSpPr>
          <a:xfrm>
            <a:off x="571501" y="3562352"/>
            <a:ext cx="6400805" cy="371475"/>
            <a:chOff x="571492" y="1727200"/>
            <a:chExt cx="6400805" cy="495300"/>
          </a:xfrm>
          <a:solidFill>
            <a:srgbClr val="FF0000"/>
          </a:solidFill>
        </p:grpSpPr>
        <p:sp>
          <p:nvSpPr>
            <p:cNvPr id="214" name="Rectangle 213"/>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5" name="Rectangle 214"/>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6" name="Rectangle 215"/>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7" name="Rectangle 216"/>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8" name="Rectangle 217"/>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9" name="Rectangle 218"/>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0" name="Rectangle 219"/>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1" name="Rectangle 220"/>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2" name="Rectangle 221"/>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3" name="Rectangle 222"/>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24" name="Group 223"/>
          <p:cNvGrpSpPr/>
          <p:nvPr/>
        </p:nvGrpSpPr>
        <p:grpSpPr>
          <a:xfrm>
            <a:off x="3810001" y="3190877"/>
            <a:ext cx="3162296" cy="371475"/>
            <a:chOff x="3810001" y="2768600"/>
            <a:chExt cx="3162296" cy="495300"/>
          </a:xfrm>
          <a:solidFill>
            <a:srgbClr val="FF0000"/>
          </a:solidFill>
        </p:grpSpPr>
        <p:sp>
          <p:nvSpPr>
            <p:cNvPr id="225" name="Rectangle 224"/>
            <p:cNvSpPr/>
            <p:nvPr/>
          </p:nvSpPr>
          <p:spPr>
            <a:xfrm>
              <a:off x="3810001" y="27686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6" name="Rectangle 225"/>
            <p:cNvSpPr/>
            <p:nvPr/>
          </p:nvSpPr>
          <p:spPr>
            <a:xfrm>
              <a:off x="4381501"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7" name="Rectangle 226"/>
            <p:cNvSpPr/>
            <p:nvPr/>
          </p:nvSpPr>
          <p:spPr>
            <a:xfrm>
              <a:off x="5029200"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8" name="Rectangle 227"/>
            <p:cNvSpPr/>
            <p:nvPr/>
          </p:nvSpPr>
          <p:spPr>
            <a:xfrm>
              <a:off x="5676899"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9" name="Rectangle 228"/>
            <p:cNvSpPr/>
            <p:nvPr/>
          </p:nvSpPr>
          <p:spPr>
            <a:xfrm>
              <a:off x="6324598" y="27686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30" name="Group 229"/>
          <p:cNvGrpSpPr/>
          <p:nvPr/>
        </p:nvGrpSpPr>
        <p:grpSpPr>
          <a:xfrm>
            <a:off x="571501" y="3933827"/>
            <a:ext cx="6400805" cy="371475"/>
            <a:chOff x="571492" y="1727200"/>
            <a:chExt cx="6400805" cy="495300"/>
          </a:xfrm>
          <a:solidFill>
            <a:srgbClr val="FF0000"/>
          </a:solidFill>
        </p:grpSpPr>
        <p:sp>
          <p:nvSpPr>
            <p:cNvPr id="231" name="Rectangle 230"/>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2" name="Rectangle 231"/>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3" name="Rectangle 232"/>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4" name="Rectangle 233"/>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5" name="Rectangle 234"/>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6" name="Rectangle 235"/>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7" name="Rectangle 236"/>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8" name="Rectangle 237"/>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9" name="Rectangle 238"/>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0" name="Rectangle 239"/>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41" name="Group 240"/>
          <p:cNvGrpSpPr/>
          <p:nvPr/>
        </p:nvGrpSpPr>
        <p:grpSpPr>
          <a:xfrm>
            <a:off x="571501" y="4305302"/>
            <a:ext cx="6400805" cy="371475"/>
            <a:chOff x="571492" y="1727200"/>
            <a:chExt cx="6400805" cy="495300"/>
          </a:xfrm>
          <a:solidFill>
            <a:srgbClr val="FF0000"/>
          </a:solidFill>
        </p:grpSpPr>
        <p:sp>
          <p:nvSpPr>
            <p:cNvPr id="242" name="Rectangle 241"/>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3" name="Rectangle 242"/>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4" name="Rectangle 243"/>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5" name="Rectangle 244"/>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6" name="Rectangle 245"/>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7" name="Rectangle 246"/>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8" name="Rectangle 247"/>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9" name="Rectangle 248"/>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0" name="Rectangle 249"/>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1" name="Rectangle 250"/>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52" name="Group 251"/>
          <p:cNvGrpSpPr/>
          <p:nvPr/>
        </p:nvGrpSpPr>
        <p:grpSpPr>
          <a:xfrm>
            <a:off x="571501" y="4676777"/>
            <a:ext cx="6400805" cy="371475"/>
            <a:chOff x="571492" y="1727200"/>
            <a:chExt cx="6400805" cy="495300"/>
          </a:xfrm>
          <a:solidFill>
            <a:srgbClr val="FF0000"/>
          </a:solidFill>
        </p:grpSpPr>
        <p:sp>
          <p:nvSpPr>
            <p:cNvPr id="253" name="Rectangle 252"/>
            <p:cNvSpPr/>
            <p:nvPr/>
          </p:nvSpPr>
          <p:spPr>
            <a:xfrm>
              <a:off x="3810001" y="1727200"/>
              <a:ext cx="571500"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4" name="Rectangle 253"/>
            <p:cNvSpPr/>
            <p:nvPr/>
          </p:nvSpPr>
          <p:spPr>
            <a:xfrm>
              <a:off x="438150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5" name="Rectangle 254"/>
            <p:cNvSpPr/>
            <p:nvPr/>
          </p:nvSpPr>
          <p:spPr>
            <a:xfrm>
              <a:off x="5029200"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6" name="Rectangle 255"/>
            <p:cNvSpPr/>
            <p:nvPr/>
          </p:nvSpPr>
          <p:spPr>
            <a:xfrm>
              <a:off x="5676899"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7" name="Rectangle 256"/>
            <p:cNvSpPr/>
            <p:nvPr/>
          </p:nvSpPr>
          <p:spPr>
            <a:xfrm>
              <a:off x="6324598"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8" name="Rectangle 257"/>
            <p:cNvSpPr/>
            <p:nvPr/>
          </p:nvSpPr>
          <p:spPr>
            <a:xfrm>
              <a:off x="316230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9" name="Rectangle 258"/>
            <p:cNvSpPr/>
            <p:nvPr/>
          </p:nvSpPr>
          <p:spPr>
            <a:xfrm>
              <a:off x="2514603"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0" name="Rectangle 259"/>
            <p:cNvSpPr/>
            <p:nvPr/>
          </p:nvSpPr>
          <p:spPr>
            <a:xfrm>
              <a:off x="1866897"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1" name="Rectangle 260"/>
            <p:cNvSpPr/>
            <p:nvPr/>
          </p:nvSpPr>
          <p:spPr>
            <a:xfrm>
              <a:off x="1219191"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2" name="Rectangle 261"/>
            <p:cNvSpPr/>
            <p:nvPr/>
          </p:nvSpPr>
          <p:spPr>
            <a:xfrm>
              <a:off x="571492" y="1727200"/>
              <a:ext cx="647699" cy="495300"/>
            </a:xfrm>
            <a:prstGeom prst="rect">
              <a:avLst/>
            </a:prstGeom>
            <a:grp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56" name="Group 55"/>
          <p:cNvGrpSpPr/>
          <p:nvPr/>
        </p:nvGrpSpPr>
        <p:grpSpPr>
          <a:xfrm>
            <a:off x="6972306" y="1295400"/>
            <a:ext cx="647699" cy="3752850"/>
            <a:chOff x="7038845" y="1727200"/>
            <a:chExt cx="647699" cy="5003800"/>
          </a:xfrm>
        </p:grpSpPr>
        <p:sp>
          <p:nvSpPr>
            <p:cNvPr id="268" name="Rectangle 267"/>
            <p:cNvSpPr/>
            <p:nvPr/>
          </p:nvSpPr>
          <p:spPr>
            <a:xfrm>
              <a:off x="7038845" y="6235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4" name="Rectangle 273"/>
            <p:cNvSpPr/>
            <p:nvPr/>
          </p:nvSpPr>
          <p:spPr>
            <a:xfrm>
              <a:off x="7038845" y="5740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5" name="Rectangle 274"/>
            <p:cNvSpPr/>
            <p:nvPr/>
          </p:nvSpPr>
          <p:spPr>
            <a:xfrm>
              <a:off x="7038845" y="5245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6" name="Rectangle 275"/>
            <p:cNvSpPr/>
            <p:nvPr/>
          </p:nvSpPr>
          <p:spPr>
            <a:xfrm>
              <a:off x="7038845" y="4749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7" name="Rectangle 276"/>
            <p:cNvSpPr/>
            <p:nvPr/>
          </p:nvSpPr>
          <p:spPr>
            <a:xfrm>
              <a:off x="7038845"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8" name="Rectangle 277"/>
            <p:cNvSpPr/>
            <p:nvPr/>
          </p:nvSpPr>
          <p:spPr>
            <a:xfrm>
              <a:off x="7038845" y="3759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9" name="Rectangle 278"/>
            <p:cNvSpPr/>
            <p:nvPr/>
          </p:nvSpPr>
          <p:spPr>
            <a:xfrm>
              <a:off x="7038845" y="32639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0" name="Rectangle 279"/>
            <p:cNvSpPr/>
            <p:nvPr/>
          </p:nvSpPr>
          <p:spPr>
            <a:xfrm>
              <a:off x="7038845" y="2768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1" name="Rectangle 280"/>
            <p:cNvSpPr/>
            <p:nvPr/>
          </p:nvSpPr>
          <p:spPr>
            <a:xfrm>
              <a:off x="7038845" y="2273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2" name="Rectangle 281"/>
            <p:cNvSpPr/>
            <p:nvPr/>
          </p:nvSpPr>
          <p:spPr>
            <a:xfrm>
              <a:off x="7038845"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83" name="Group 282"/>
          <p:cNvGrpSpPr/>
          <p:nvPr/>
        </p:nvGrpSpPr>
        <p:grpSpPr>
          <a:xfrm>
            <a:off x="7619996" y="1295400"/>
            <a:ext cx="647699" cy="3752850"/>
            <a:chOff x="7038845" y="1727200"/>
            <a:chExt cx="647699" cy="5003800"/>
          </a:xfrm>
        </p:grpSpPr>
        <p:sp>
          <p:nvSpPr>
            <p:cNvPr id="284" name="Rectangle 283"/>
            <p:cNvSpPr/>
            <p:nvPr/>
          </p:nvSpPr>
          <p:spPr>
            <a:xfrm>
              <a:off x="7038845" y="6235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5" name="Rectangle 284"/>
            <p:cNvSpPr/>
            <p:nvPr/>
          </p:nvSpPr>
          <p:spPr>
            <a:xfrm>
              <a:off x="7038845" y="5740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6" name="Rectangle 285"/>
            <p:cNvSpPr/>
            <p:nvPr/>
          </p:nvSpPr>
          <p:spPr>
            <a:xfrm>
              <a:off x="7038845" y="5245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7" name="Rectangle 286"/>
            <p:cNvSpPr/>
            <p:nvPr/>
          </p:nvSpPr>
          <p:spPr>
            <a:xfrm>
              <a:off x="7038845" y="4749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8" name="Rectangle 287"/>
            <p:cNvSpPr/>
            <p:nvPr/>
          </p:nvSpPr>
          <p:spPr>
            <a:xfrm>
              <a:off x="7038845"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9" name="Rectangle 288"/>
            <p:cNvSpPr/>
            <p:nvPr/>
          </p:nvSpPr>
          <p:spPr>
            <a:xfrm>
              <a:off x="7038845" y="3759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0" name="Rectangle 289"/>
            <p:cNvSpPr/>
            <p:nvPr/>
          </p:nvSpPr>
          <p:spPr>
            <a:xfrm>
              <a:off x="7038845" y="32639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1" name="Rectangle 290"/>
            <p:cNvSpPr/>
            <p:nvPr/>
          </p:nvSpPr>
          <p:spPr>
            <a:xfrm>
              <a:off x="7038845" y="2768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2" name="Rectangle 291"/>
            <p:cNvSpPr/>
            <p:nvPr/>
          </p:nvSpPr>
          <p:spPr>
            <a:xfrm>
              <a:off x="7038845" y="2273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3" name="Rectangle 292"/>
            <p:cNvSpPr/>
            <p:nvPr/>
          </p:nvSpPr>
          <p:spPr>
            <a:xfrm>
              <a:off x="7038845"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94" name="Group 293"/>
          <p:cNvGrpSpPr/>
          <p:nvPr/>
        </p:nvGrpSpPr>
        <p:grpSpPr>
          <a:xfrm>
            <a:off x="8267704" y="1295400"/>
            <a:ext cx="647699" cy="3752850"/>
            <a:chOff x="7038845" y="1727200"/>
            <a:chExt cx="647699" cy="5003800"/>
          </a:xfrm>
        </p:grpSpPr>
        <p:sp>
          <p:nvSpPr>
            <p:cNvPr id="295" name="Rectangle 294"/>
            <p:cNvSpPr/>
            <p:nvPr/>
          </p:nvSpPr>
          <p:spPr>
            <a:xfrm>
              <a:off x="7038845" y="62357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6" name="Rectangle 295"/>
            <p:cNvSpPr/>
            <p:nvPr/>
          </p:nvSpPr>
          <p:spPr>
            <a:xfrm>
              <a:off x="7038845" y="57404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7" name="Rectangle 296"/>
            <p:cNvSpPr/>
            <p:nvPr/>
          </p:nvSpPr>
          <p:spPr>
            <a:xfrm>
              <a:off x="7038845" y="52451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8" name="Rectangle 297"/>
            <p:cNvSpPr/>
            <p:nvPr/>
          </p:nvSpPr>
          <p:spPr>
            <a:xfrm>
              <a:off x="7038845" y="47498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9" name="Rectangle 298"/>
            <p:cNvSpPr/>
            <p:nvPr/>
          </p:nvSpPr>
          <p:spPr>
            <a:xfrm>
              <a:off x="7038845" y="42545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0" name="Rectangle 299"/>
            <p:cNvSpPr/>
            <p:nvPr/>
          </p:nvSpPr>
          <p:spPr>
            <a:xfrm>
              <a:off x="7038845" y="3759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1" name="Rectangle 300"/>
            <p:cNvSpPr/>
            <p:nvPr/>
          </p:nvSpPr>
          <p:spPr>
            <a:xfrm>
              <a:off x="7038845" y="32639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2" name="Rectangle 301"/>
            <p:cNvSpPr/>
            <p:nvPr/>
          </p:nvSpPr>
          <p:spPr>
            <a:xfrm>
              <a:off x="7038845" y="27686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3" name="Rectangle 302"/>
            <p:cNvSpPr/>
            <p:nvPr/>
          </p:nvSpPr>
          <p:spPr>
            <a:xfrm>
              <a:off x="7038845" y="22733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4" name="Rectangle 303"/>
            <p:cNvSpPr/>
            <p:nvPr/>
          </p:nvSpPr>
          <p:spPr>
            <a:xfrm>
              <a:off x="7038845" y="1727200"/>
              <a:ext cx="647699" cy="495300"/>
            </a:xfrm>
            <a:prstGeom prst="rect">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xmlns="" val="3017978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5"/>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91"/>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5" presetClass="entr" presetSubtype="10" fill="hold" nodeType="click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checkerboard(across)">
                                      <p:cBhvr>
                                        <p:cTn id="27" dur="500"/>
                                        <p:tgtEl>
                                          <p:spTgt spid="56"/>
                                        </p:tgtEl>
                                      </p:cBhvr>
                                    </p:animEffect>
                                  </p:childTnLst>
                                </p:cTn>
                              </p:par>
                              <p:par>
                                <p:cTn id="28" presetID="5" presetClass="entr" presetSubtype="10" fill="hold" nodeType="withEffect">
                                  <p:stCondLst>
                                    <p:cond delay="0"/>
                                  </p:stCondLst>
                                  <p:childTnLst>
                                    <p:set>
                                      <p:cBhvr>
                                        <p:cTn id="29" dur="1" fill="hold">
                                          <p:stCondLst>
                                            <p:cond delay="0"/>
                                          </p:stCondLst>
                                        </p:cTn>
                                        <p:tgtEl>
                                          <p:spTgt spid="283"/>
                                        </p:tgtEl>
                                        <p:attrNameLst>
                                          <p:attrName>style.visibility</p:attrName>
                                        </p:attrNameLst>
                                      </p:cBhvr>
                                      <p:to>
                                        <p:strVal val="visible"/>
                                      </p:to>
                                    </p:set>
                                    <p:animEffect transition="in" filter="checkerboard(across)">
                                      <p:cBhvr>
                                        <p:cTn id="30" dur="500"/>
                                        <p:tgtEl>
                                          <p:spTgt spid="283"/>
                                        </p:tgtEl>
                                      </p:cBhvr>
                                    </p:animEffect>
                                  </p:childTnLst>
                                </p:cTn>
                              </p:par>
                              <p:par>
                                <p:cTn id="31" presetID="5" presetClass="entr" presetSubtype="10" fill="hold" nodeType="withEffect">
                                  <p:stCondLst>
                                    <p:cond delay="0"/>
                                  </p:stCondLst>
                                  <p:childTnLst>
                                    <p:set>
                                      <p:cBhvr>
                                        <p:cTn id="32" dur="1" fill="hold">
                                          <p:stCondLst>
                                            <p:cond delay="0"/>
                                          </p:stCondLst>
                                        </p:cTn>
                                        <p:tgtEl>
                                          <p:spTgt spid="294"/>
                                        </p:tgtEl>
                                        <p:attrNameLst>
                                          <p:attrName>style.visibility</p:attrName>
                                        </p:attrNameLst>
                                      </p:cBhvr>
                                      <p:to>
                                        <p:strVal val="visible"/>
                                      </p:to>
                                    </p:set>
                                    <p:animEffect transition="in" filter="checkerboard(across)">
                                      <p:cBhvr>
                                        <p:cTn id="33" dur="500"/>
                                        <p:tgtEl>
                                          <p:spTgt spid="294"/>
                                        </p:tgtEl>
                                      </p:cBhvr>
                                    </p:animEffect>
                                  </p:childTnLst>
                                </p:cTn>
                              </p:par>
                              <p:par>
                                <p:cTn id="34" presetID="5" presetClass="entr" presetSubtype="10" fill="hold" nodeType="withEffect">
                                  <p:stCondLst>
                                    <p:cond delay="0"/>
                                  </p:stCondLst>
                                  <p:childTnLst>
                                    <p:set>
                                      <p:cBhvr>
                                        <p:cTn id="35" dur="1" fill="hold">
                                          <p:stCondLst>
                                            <p:cond delay="0"/>
                                          </p:stCondLst>
                                        </p:cTn>
                                        <p:tgtEl>
                                          <p:spTgt spid="224"/>
                                        </p:tgtEl>
                                        <p:attrNameLst>
                                          <p:attrName>style.visibility</p:attrName>
                                        </p:attrNameLst>
                                      </p:cBhvr>
                                      <p:to>
                                        <p:strVal val="visible"/>
                                      </p:to>
                                    </p:set>
                                    <p:animEffect transition="in" filter="checkerboard(across)">
                                      <p:cBhvr>
                                        <p:cTn id="36" dur="500"/>
                                        <p:tgtEl>
                                          <p:spTgt spid="224"/>
                                        </p:tgtEl>
                                      </p:cBhvr>
                                    </p:animEffect>
                                  </p:childTnLst>
                                </p:cTn>
                              </p:par>
                              <p:par>
                                <p:cTn id="37" presetID="5" presetClass="entr" presetSubtype="10" fill="hold" nodeType="withEffect">
                                  <p:stCondLst>
                                    <p:cond delay="0"/>
                                  </p:stCondLst>
                                  <p:childTnLst>
                                    <p:set>
                                      <p:cBhvr>
                                        <p:cTn id="38" dur="1" fill="hold">
                                          <p:stCondLst>
                                            <p:cond delay="0"/>
                                          </p:stCondLst>
                                        </p:cTn>
                                        <p:tgtEl>
                                          <p:spTgt spid="213"/>
                                        </p:tgtEl>
                                        <p:attrNameLst>
                                          <p:attrName>style.visibility</p:attrName>
                                        </p:attrNameLst>
                                      </p:cBhvr>
                                      <p:to>
                                        <p:strVal val="visible"/>
                                      </p:to>
                                    </p:set>
                                    <p:animEffect transition="in" filter="checkerboard(across)">
                                      <p:cBhvr>
                                        <p:cTn id="39" dur="500"/>
                                        <p:tgtEl>
                                          <p:spTgt spid="213"/>
                                        </p:tgtEl>
                                      </p:cBhvr>
                                    </p:animEffect>
                                  </p:childTnLst>
                                </p:cTn>
                              </p:par>
                              <p:par>
                                <p:cTn id="40" presetID="5" presetClass="entr" presetSubtype="10" fill="hold" nodeType="withEffect">
                                  <p:stCondLst>
                                    <p:cond delay="0"/>
                                  </p:stCondLst>
                                  <p:childTnLst>
                                    <p:set>
                                      <p:cBhvr>
                                        <p:cTn id="41" dur="1" fill="hold">
                                          <p:stCondLst>
                                            <p:cond delay="0"/>
                                          </p:stCondLst>
                                        </p:cTn>
                                        <p:tgtEl>
                                          <p:spTgt spid="230"/>
                                        </p:tgtEl>
                                        <p:attrNameLst>
                                          <p:attrName>style.visibility</p:attrName>
                                        </p:attrNameLst>
                                      </p:cBhvr>
                                      <p:to>
                                        <p:strVal val="visible"/>
                                      </p:to>
                                    </p:set>
                                    <p:animEffect transition="in" filter="checkerboard(across)">
                                      <p:cBhvr>
                                        <p:cTn id="42" dur="500"/>
                                        <p:tgtEl>
                                          <p:spTgt spid="230"/>
                                        </p:tgtEl>
                                      </p:cBhvr>
                                    </p:animEffect>
                                  </p:childTnLst>
                                </p:cTn>
                              </p:par>
                              <p:par>
                                <p:cTn id="43" presetID="5" presetClass="entr" presetSubtype="10" fill="hold" nodeType="withEffect">
                                  <p:stCondLst>
                                    <p:cond delay="0"/>
                                  </p:stCondLst>
                                  <p:childTnLst>
                                    <p:set>
                                      <p:cBhvr>
                                        <p:cTn id="44" dur="1" fill="hold">
                                          <p:stCondLst>
                                            <p:cond delay="0"/>
                                          </p:stCondLst>
                                        </p:cTn>
                                        <p:tgtEl>
                                          <p:spTgt spid="241"/>
                                        </p:tgtEl>
                                        <p:attrNameLst>
                                          <p:attrName>style.visibility</p:attrName>
                                        </p:attrNameLst>
                                      </p:cBhvr>
                                      <p:to>
                                        <p:strVal val="visible"/>
                                      </p:to>
                                    </p:set>
                                    <p:animEffect transition="in" filter="checkerboard(across)">
                                      <p:cBhvr>
                                        <p:cTn id="45" dur="500"/>
                                        <p:tgtEl>
                                          <p:spTgt spid="241"/>
                                        </p:tgtEl>
                                      </p:cBhvr>
                                    </p:animEffect>
                                  </p:childTnLst>
                                </p:cTn>
                              </p:par>
                              <p:par>
                                <p:cTn id="46" presetID="5" presetClass="entr" presetSubtype="10" fill="hold" nodeType="withEffect">
                                  <p:stCondLst>
                                    <p:cond delay="0"/>
                                  </p:stCondLst>
                                  <p:childTnLst>
                                    <p:set>
                                      <p:cBhvr>
                                        <p:cTn id="47" dur="1" fill="hold">
                                          <p:stCondLst>
                                            <p:cond delay="0"/>
                                          </p:stCondLst>
                                        </p:cTn>
                                        <p:tgtEl>
                                          <p:spTgt spid="252"/>
                                        </p:tgtEl>
                                        <p:attrNameLst>
                                          <p:attrName>style.visibility</p:attrName>
                                        </p:attrNameLst>
                                      </p:cBhvr>
                                      <p:to>
                                        <p:strVal val="visible"/>
                                      </p:to>
                                    </p:set>
                                    <p:animEffect transition="in" filter="checkerboard(across)">
                                      <p:cBhvr>
                                        <p:cTn id="48" dur="500"/>
                                        <p:tgtEl>
                                          <p:spTgt spid="2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Some Things </a:t>
            </a:r>
            <a:r>
              <a:rPr lang="en-US" i="1" dirty="0" smtClean="0"/>
              <a:t>Flash Boys </a:t>
            </a:r>
            <a:r>
              <a:rPr lang="en-US" dirty="0" smtClean="0"/>
              <a:t>Missed</a:t>
            </a:r>
            <a:endParaRPr lang="en-US" dirty="0"/>
          </a:p>
        </p:txBody>
      </p:sp>
      <p:sp>
        <p:nvSpPr>
          <p:cNvPr id="4" name="Content Placeholder 3"/>
          <p:cNvSpPr>
            <a:spLocks noGrp="1"/>
          </p:cNvSpPr>
          <p:nvPr>
            <p:ph sz="quarter" idx="1"/>
          </p:nvPr>
        </p:nvSpPr>
        <p:spPr/>
        <p:txBody>
          <a:bodyPr>
            <a:normAutofit/>
          </a:bodyPr>
          <a:lstStyle/>
          <a:p>
            <a:pPr marL="0" indent="0">
              <a:buNone/>
            </a:pPr>
            <a:r>
              <a:rPr lang="en-US" i="1" dirty="0" smtClean="0"/>
              <a:t>			(not a complete list!)</a:t>
            </a:r>
          </a:p>
          <a:p>
            <a:r>
              <a:rPr lang="en-US" dirty="0" smtClean="0"/>
              <a:t>Order Protection Rule</a:t>
            </a:r>
          </a:p>
          <a:p>
            <a:r>
              <a:rPr lang="en-US" dirty="0" smtClean="0"/>
              <a:t>Bid-</a:t>
            </a:r>
            <a:r>
              <a:rPr lang="en-US" dirty="0"/>
              <a:t>O</a:t>
            </a:r>
            <a:r>
              <a:rPr lang="en-US" dirty="0" smtClean="0"/>
              <a:t>ffer Spread</a:t>
            </a:r>
          </a:p>
          <a:p>
            <a:r>
              <a:rPr lang="en-US" dirty="0" smtClean="0"/>
              <a:t>Price-Time Priority</a:t>
            </a:r>
          </a:p>
          <a:p>
            <a:r>
              <a:rPr lang="en-US" dirty="0" smtClean="0"/>
              <a:t>Competition</a:t>
            </a:r>
          </a:p>
          <a:p>
            <a:r>
              <a:rPr lang="en-US" dirty="0" smtClean="0"/>
              <a:t>Computers aren’t that smart</a:t>
            </a:r>
          </a:p>
          <a:p>
            <a:endParaRPr lang="en-US" dirty="0" smtClean="0"/>
          </a:p>
          <a:p>
            <a:endParaRPr lang="en-US" dirty="0"/>
          </a:p>
        </p:txBody>
      </p:sp>
    </p:spTree>
    <p:extLst>
      <p:ext uri="{BB962C8B-B14F-4D97-AF65-F5344CB8AC3E}">
        <p14:creationId xmlns:p14="http://schemas.microsoft.com/office/powerpoint/2010/main" xmlns="" val="86381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Flash Trap Bait: Market Data</a:t>
            </a:r>
            <a:endParaRPr lang="en-US" dirty="0"/>
          </a:p>
        </p:txBody>
      </p:sp>
      <p:sp>
        <p:nvSpPr>
          <p:cNvPr id="3" name="Footer Placeholder 2"/>
          <p:cNvSpPr>
            <a:spLocks noGrp="1"/>
          </p:cNvSpPr>
          <p:nvPr>
            <p:ph type="ftr" sz="quarter" idx="11"/>
          </p:nvPr>
        </p:nvSpPr>
        <p:spPr/>
        <p:txBody>
          <a:bodyPr/>
          <a:lstStyle/>
          <a:p>
            <a:endParaRPr kumimoji="0" lang="en-US" dirty="0"/>
          </a:p>
        </p:txBody>
      </p:sp>
      <p:sp>
        <p:nvSpPr>
          <p:cNvPr id="4" name="Content Placeholder 3"/>
          <p:cNvSpPr>
            <a:spLocks noGrp="1"/>
          </p:cNvSpPr>
          <p:nvPr>
            <p:ph sz="quarter" idx="1"/>
          </p:nvPr>
        </p:nvSpPr>
        <p:spPr>
          <a:xfrm>
            <a:off x="3812532" y="1163039"/>
            <a:ext cx="8153400" cy="544249"/>
          </a:xfrm>
        </p:spPr>
        <p:txBody>
          <a:bodyPr>
            <a:normAutofit/>
          </a:bodyPr>
          <a:lstStyle/>
          <a:p>
            <a:pPr marL="0" indent="0">
              <a:buNone/>
            </a:pPr>
            <a:r>
              <a:rPr lang="en-US" sz="2800" dirty="0" smtClean="0"/>
              <a:t>10,000 SPY @ 207.80</a:t>
            </a:r>
            <a:endParaRPr lang="en-US" sz="2800" dirty="0"/>
          </a:p>
        </p:txBody>
      </p:sp>
      <p:sp>
        <p:nvSpPr>
          <p:cNvPr id="5" name="Content Placeholder 3"/>
          <p:cNvSpPr txBox="1">
            <a:spLocks/>
          </p:cNvSpPr>
          <p:nvPr/>
        </p:nvSpPr>
        <p:spPr>
          <a:xfrm>
            <a:off x="765048" y="2604380"/>
            <a:ext cx="8153400" cy="457647"/>
          </a:xfrm>
          <a:prstGeom prst="rect">
            <a:avLst/>
          </a:prstGeom>
        </p:spPr>
        <p:txBody>
          <a:bodyPr vert="horz">
            <a:normAutofit fontScale="92500" lnSpcReduction="1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sz="2800" dirty="0" smtClean="0"/>
              <a:t>100 SPY @ 207.80</a:t>
            </a:r>
            <a:endParaRPr lang="en-US" sz="2800" dirty="0"/>
          </a:p>
        </p:txBody>
      </p:sp>
      <p:sp>
        <p:nvSpPr>
          <p:cNvPr id="6" name="Content Placeholder 3"/>
          <p:cNvSpPr txBox="1">
            <a:spLocks/>
          </p:cNvSpPr>
          <p:nvPr/>
        </p:nvSpPr>
        <p:spPr>
          <a:xfrm>
            <a:off x="3812532" y="1821583"/>
            <a:ext cx="8153400" cy="2864571"/>
          </a:xfrm>
          <a:prstGeom prst="rect">
            <a:avLst/>
          </a:prstGeom>
        </p:spPr>
        <p:txBody>
          <a:bodyPr vert="horz">
            <a:normAutofit fontScale="92500" lnSpcReduction="20000"/>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Font typeface="Wingdings"/>
              <a:buNone/>
            </a:pPr>
            <a:r>
              <a:rPr lang="en-US" sz="2800" dirty="0" smtClean="0"/>
              <a:t>10,000 SPY @ 207.80</a:t>
            </a:r>
          </a:p>
          <a:p>
            <a:pPr marL="0" indent="0">
              <a:buFont typeface="Wingdings"/>
              <a:buNone/>
            </a:pPr>
            <a:endParaRPr lang="en-US" sz="2800" dirty="0"/>
          </a:p>
          <a:p>
            <a:pPr marL="0" indent="0">
              <a:buNone/>
            </a:pPr>
            <a:r>
              <a:rPr lang="en-US" sz="2800" dirty="0"/>
              <a:t>10,000 SPY @ 207.80</a:t>
            </a:r>
          </a:p>
          <a:p>
            <a:pPr marL="0" indent="0">
              <a:buFont typeface="Wingdings"/>
              <a:buNone/>
            </a:pPr>
            <a:endParaRPr lang="en-US" sz="2800" dirty="0" smtClean="0"/>
          </a:p>
          <a:p>
            <a:pPr marL="0" indent="0">
              <a:buNone/>
            </a:pPr>
            <a:r>
              <a:rPr lang="en-US" sz="2800" dirty="0"/>
              <a:t>10,000 SPY @ 207.80</a:t>
            </a:r>
          </a:p>
          <a:p>
            <a:pPr marL="0" indent="0">
              <a:buFont typeface="Wingdings"/>
              <a:buNone/>
            </a:pPr>
            <a:endParaRPr lang="en-US" sz="2800" dirty="0" smtClean="0"/>
          </a:p>
          <a:p>
            <a:pPr marL="0" indent="0">
              <a:buNone/>
            </a:pPr>
            <a:r>
              <a:rPr lang="en-US" sz="2800" dirty="0"/>
              <a:t>10,000 SPY @ </a:t>
            </a:r>
            <a:r>
              <a:rPr lang="en-US" sz="2800" dirty="0" smtClean="0"/>
              <a:t>207.80</a:t>
            </a:r>
            <a:endParaRPr lang="en-US" sz="2800" dirty="0"/>
          </a:p>
        </p:txBody>
      </p:sp>
      <p:cxnSp>
        <p:nvCxnSpPr>
          <p:cNvPr id="8" name="Straight Arrow Connector 7"/>
          <p:cNvCxnSpPr/>
          <p:nvPr/>
        </p:nvCxnSpPr>
        <p:spPr>
          <a:xfrm flipV="1">
            <a:off x="2559050" y="1362076"/>
            <a:ext cx="1405882" cy="1481138"/>
          </a:xfrm>
          <a:prstGeom prst="straightConnector1">
            <a:avLst/>
          </a:prstGeom>
          <a:ln w="762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flipV="1">
            <a:off x="2559050" y="2016580"/>
            <a:ext cx="1405882" cy="826637"/>
          </a:xfrm>
          <a:prstGeom prst="straightConnector1">
            <a:avLst/>
          </a:prstGeom>
          <a:ln w="762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 name="Straight Arrow Connector 11"/>
          <p:cNvCxnSpPr/>
          <p:nvPr/>
        </p:nvCxnSpPr>
        <p:spPr>
          <a:xfrm flipV="1">
            <a:off x="2559050" y="2800354"/>
            <a:ext cx="1405882" cy="42863"/>
          </a:xfrm>
          <a:prstGeom prst="straightConnector1">
            <a:avLst/>
          </a:prstGeom>
          <a:ln w="762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a:off x="2559050" y="2843217"/>
            <a:ext cx="1405882" cy="741325"/>
          </a:xfrm>
          <a:prstGeom prst="straightConnector1">
            <a:avLst/>
          </a:prstGeom>
          <a:ln w="762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8" name="Straight Arrow Connector 17"/>
          <p:cNvCxnSpPr/>
          <p:nvPr/>
        </p:nvCxnSpPr>
        <p:spPr>
          <a:xfrm>
            <a:off x="2559050" y="2843212"/>
            <a:ext cx="1405882" cy="1542252"/>
          </a:xfrm>
          <a:prstGeom prst="straightConnector1">
            <a:avLst/>
          </a:prstGeom>
          <a:ln w="7620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7339942" y="1163035"/>
            <a:ext cx="694926" cy="4924426"/>
          </a:xfrm>
          <a:prstGeom prst="rect">
            <a:avLst/>
          </a:prstGeom>
          <a:noFill/>
        </p:spPr>
        <p:txBody>
          <a:bodyPr wrap="square" rtlCol="0">
            <a:spAutoFit/>
          </a:bodyPr>
          <a:lstStyle/>
          <a:p>
            <a:r>
              <a:rPr lang="en-US" sz="1600" dirty="0" smtClean="0"/>
              <a:t>100</a:t>
            </a:r>
          </a:p>
          <a:p>
            <a:r>
              <a:rPr lang="en-US" sz="1600" dirty="0" smtClean="0"/>
              <a:t>100</a:t>
            </a:r>
          </a:p>
          <a:p>
            <a:r>
              <a:rPr lang="en-US" sz="1600" dirty="0" smtClean="0"/>
              <a:t>100</a:t>
            </a:r>
          </a:p>
          <a:p>
            <a:endParaRPr lang="en-US" sz="1600" dirty="0"/>
          </a:p>
          <a:p>
            <a:r>
              <a:rPr lang="en-US" sz="1600" dirty="0" smtClean="0"/>
              <a:t>100</a:t>
            </a:r>
          </a:p>
          <a:p>
            <a:r>
              <a:rPr lang="en-US" sz="1600" dirty="0" smtClean="0"/>
              <a:t>100</a:t>
            </a:r>
          </a:p>
          <a:p>
            <a:r>
              <a:rPr lang="en-US" sz="1600" dirty="0" smtClean="0"/>
              <a:t>100</a:t>
            </a:r>
          </a:p>
          <a:p>
            <a:endParaRPr lang="en-US" sz="1600" dirty="0"/>
          </a:p>
          <a:p>
            <a:r>
              <a:rPr lang="en-US" sz="1600" dirty="0" smtClean="0"/>
              <a:t>100</a:t>
            </a:r>
          </a:p>
          <a:p>
            <a:r>
              <a:rPr lang="en-US" sz="1600" dirty="0" smtClean="0"/>
              <a:t>100</a:t>
            </a:r>
          </a:p>
          <a:p>
            <a:r>
              <a:rPr lang="en-US" sz="1600" dirty="0" smtClean="0"/>
              <a:t>100</a:t>
            </a:r>
          </a:p>
          <a:p>
            <a:endParaRPr lang="en-US" sz="1000" dirty="0" smtClean="0"/>
          </a:p>
          <a:p>
            <a:endParaRPr lang="en-US" sz="1600" dirty="0"/>
          </a:p>
          <a:p>
            <a:r>
              <a:rPr lang="en-US" sz="1600" dirty="0" smtClean="0"/>
              <a:t>100</a:t>
            </a:r>
          </a:p>
          <a:p>
            <a:r>
              <a:rPr lang="en-US" sz="1600" dirty="0" smtClean="0"/>
              <a:t>100</a:t>
            </a:r>
          </a:p>
          <a:p>
            <a:r>
              <a:rPr lang="en-US" sz="1600" dirty="0" smtClean="0"/>
              <a:t>100</a:t>
            </a:r>
          </a:p>
          <a:p>
            <a:endParaRPr lang="en-US" sz="1600" dirty="0"/>
          </a:p>
          <a:p>
            <a:r>
              <a:rPr lang="en-US" sz="1600" dirty="0" smtClean="0"/>
              <a:t>100</a:t>
            </a:r>
          </a:p>
          <a:p>
            <a:r>
              <a:rPr lang="en-US" sz="1600" dirty="0" smtClean="0"/>
              <a:t>100</a:t>
            </a:r>
          </a:p>
          <a:p>
            <a:r>
              <a:rPr lang="en-US" sz="1600" dirty="0" smtClean="0"/>
              <a:t>100</a:t>
            </a:r>
            <a:endParaRPr lang="en-US" sz="1600" dirty="0"/>
          </a:p>
        </p:txBody>
      </p:sp>
      <p:cxnSp>
        <p:nvCxnSpPr>
          <p:cNvPr id="23" name="Straight Arrow Connector 22"/>
          <p:cNvCxnSpPr/>
          <p:nvPr/>
        </p:nvCxnSpPr>
        <p:spPr>
          <a:xfrm flipV="1">
            <a:off x="6218341" y="1323764"/>
            <a:ext cx="1253563" cy="71649"/>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a:off x="6218341" y="1395416"/>
            <a:ext cx="1253563" cy="89183"/>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a:off x="6218341" y="1395412"/>
            <a:ext cx="1253563" cy="290084"/>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2" name="Straight Arrow Connector 31"/>
          <p:cNvCxnSpPr/>
          <p:nvPr/>
        </p:nvCxnSpPr>
        <p:spPr>
          <a:xfrm>
            <a:off x="5975353" y="2044274"/>
            <a:ext cx="1496545" cy="0"/>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3" name="Straight Arrow Connector 32"/>
          <p:cNvCxnSpPr/>
          <p:nvPr/>
        </p:nvCxnSpPr>
        <p:spPr>
          <a:xfrm>
            <a:off x="5975353" y="2044276"/>
            <a:ext cx="1496545" cy="160832"/>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p:nvPr/>
        </p:nvCxnSpPr>
        <p:spPr>
          <a:xfrm>
            <a:off x="5975353" y="2044278"/>
            <a:ext cx="1496545" cy="361733"/>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5" name="Straight Arrow Connector 34"/>
          <p:cNvCxnSpPr/>
          <p:nvPr/>
        </p:nvCxnSpPr>
        <p:spPr>
          <a:xfrm flipV="1">
            <a:off x="5975353" y="2758755"/>
            <a:ext cx="1496545" cy="84460"/>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6" name="Straight Arrow Connector 35"/>
          <p:cNvCxnSpPr/>
          <p:nvPr/>
        </p:nvCxnSpPr>
        <p:spPr>
          <a:xfrm>
            <a:off x="5975353" y="2843214"/>
            <a:ext cx="1496545" cy="76372"/>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p:nvPr/>
        </p:nvCxnSpPr>
        <p:spPr>
          <a:xfrm>
            <a:off x="5975353" y="2843217"/>
            <a:ext cx="1496545" cy="277273"/>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8" name="Straight Arrow Connector 37"/>
          <p:cNvCxnSpPr/>
          <p:nvPr/>
        </p:nvCxnSpPr>
        <p:spPr>
          <a:xfrm>
            <a:off x="5975353" y="3540862"/>
            <a:ext cx="1496545" cy="87350"/>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p:nvPr/>
        </p:nvCxnSpPr>
        <p:spPr>
          <a:xfrm>
            <a:off x="5975353" y="3584541"/>
            <a:ext cx="1496545" cy="219113"/>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p:nvPr/>
        </p:nvCxnSpPr>
        <p:spPr>
          <a:xfrm>
            <a:off x="5975353" y="3584541"/>
            <a:ext cx="1496545" cy="390563"/>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41" name="Straight Arrow Connector 40"/>
          <p:cNvCxnSpPr/>
          <p:nvPr/>
        </p:nvCxnSpPr>
        <p:spPr>
          <a:xfrm>
            <a:off x="5975353" y="4385465"/>
            <a:ext cx="1496545" cy="0"/>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42" name="Straight Arrow Connector 41"/>
          <p:cNvCxnSpPr/>
          <p:nvPr/>
        </p:nvCxnSpPr>
        <p:spPr>
          <a:xfrm>
            <a:off x="5975353" y="4385466"/>
            <a:ext cx="1496545" cy="135736"/>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43" name="Straight Arrow Connector 42"/>
          <p:cNvCxnSpPr/>
          <p:nvPr/>
        </p:nvCxnSpPr>
        <p:spPr>
          <a:xfrm>
            <a:off x="5975353" y="4385465"/>
            <a:ext cx="1496545" cy="300690"/>
          </a:xfrm>
          <a:prstGeom prst="straightConnector1">
            <a:avLst/>
          </a:prstGeom>
          <a:ln w="57150"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
        <p:nvSpPr>
          <p:cNvPr id="86" name="TextBox 85"/>
          <p:cNvSpPr txBox="1"/>
          <p:nvPr/>
        </p:nvSpPr>
        <p:spPr>
          <a:xfrm>
            <a:off x="8339009" y="1163039"/>
            <a:ext cx="694926" cy="5109091"/>
          </a:xfrm>
          <a:prstGeom prst="rect">
            <a:avLst/>
          </a:prstGeom>
          <a:noFill/>
        </p:spPr>
        <p:txBody>
          <a:bodyPr wrap="square" rtlCol="0">
            <a:spAutoFit/>
          </a:bodyPr>
          <a:lstStyle/>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endParaRPr lang="en-US" sz="400" dirty="0"/>
          </a:p>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endParaRPr lang="en-US" sz="200" dirty="0"/>
          </a:p>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endParaRPr lang="en-US" sz="1600" dirty="0"/>
          </a:p>
          <a:p>
            <a:r>
              <a:rPr lang="en-US" sz="1000" dirty="0" smtClean="0"/>
              <a:t>10,000</a:t>
            </a:r>
          </a:p>
          <a:p>
            <a:r>
              <a:rPr lang="en-US" sz="1000" dirty="0" smtClean="0"/>
              <a:t>10,000</a:t>
            </a:r>
          </a:p>
          <a:p>
            <a:r>
              <a:rPr lang="en-US" sz="1000" dirty="0" smtClean="0"/>
              <a:t>10,000</a:t>
            </a:r>
          </a:p>
          <a:p>
            <a:r>
              <a:rPr lang="en-US" sz="1000" dirty="0" smtClean="0"/>
              <a:t>10,000</a:t>
            </a:r>
          </a:p>
          <a:p>
            <a:r>
              <a:rPr lang="en-US" sz="1000" dirty="0"/>
              <a:t>10,000</a:t>
            </a:r>
            <a:endParaRPr lang="en-US" sz="1000" dirty="0" smtClean="0"/>
          </a:p>
          <a:p>
            <a:r>
              <a:rPr lang="en-US" sz="1000" dirty="0" smtClean="0"/>
              <a:t>10,000</a:t>
            </a:r>
          </a:p>
          <a:p>
            <a:endParaRPr lang="en-US" sz="400" dirty="0"/>
          </a:p>
          <a:p>
            <a:r>
              <a:rPr lang="en-US" sz="1000" dirty="0" smtClean="0"/>
              <a:t>10,000</a:t>
            </a:r>
          </a:p>
          <a:p>
            <a:r>
              <a:rPr lang="en-US" sz="1000" dirty="0" smtClean="0"/>
              <a:t>10,000</a:t>
            </a:r>
          </a:p>
          <a:p>
            <a:r>
              <a:rPr lang="en-US" sz="1000" dirty="0" smtClean="0"/>
              <a:t>10,000</a:t>
            </a:r>
          </a:p>
          <a:p>
            <a:r>
              <a:rPr lang="en-US" sz="1000" dirty="0" smtClean="0"/>
              <a:t>10,000</a:t>
            </a:r>
          </a:p>
          <a:p>
            <a:r>
              <a:rPr lang="en-US" sz="1000" dirty="0" smtClean="0"/>
              <a:t>10,000</a:t>
            </a:r>
          </a:p>
          <a:p>
            <a:r>
              <a:rPr lang="en-US" sz="1000" dirty="0"/>
              <a:t>10,000</a:t>
            </a:r>
          </a:p>
        </p:txBody>
      </p:sp>
      <p:cxnSp>
        <p:nvCxnSpPr>
          <p:cNvPr id="87" name="Straight Arrow Connector 86"/>
          <p:cNvCxnSpPr/>
          <p:nvPr/>
        </p:nvCxnSpPr>
        <p:spPr>
          <a:xfrm flipV="1">
            <a:off x="7823209" y="1250951"/>
            <a:ext cx="592667" cy="5672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90" name="Straight Arrow Connector 89"/>
          <p:cNvCxnSpPr/>
          <p:nvPr/>
        </p:nvCxnSpPr>
        <p:spPr>
          <a:xfrm>
            <a:off x="7823209" y="1307678"/>
            <a:ext cx="592667" cy="57573"/>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93" name="Straight Arrow Connector 92"/>
          <p:cNvCxnSpPr/>
          <p:nvPr/>
        </p:nvCxnSpPr>
        <p:spPr>
          <a:xfrm>
            <a:off x="7823209" y="1484595"/>
            <a:ext cx="592667" cy="0"/>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94" name="Straight Arrow Connector 93"/>
          <p:cNvCxnSpPr/>
          <p:nvPr/>
        </p:nvCxnSpPr>
        <p:spPr>
          <a:xfrm>
            <a:off x="7823209" y="1484599"/>
            <a:ext cx="592667" cy="128305"/>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00" name="Straight Arrow Connector 99"/>
          <p:cNvCxnSpPr/>
          <p:nvPr/>
        </p:nvCxnSpPr>
        <p:spPr>
          <a:xfrm>
            <a:off x="7823209" y="1663051"/>
            <a:ext cx="592667" cy="442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01" name="Straight Arrow Connector 100"/>
          <p:cNvCxnSpPr/>
          <p:nvPr/>
        </p:nvCxnSpPr>
        <p:spPr>
          <a:xfrm>
            <a:off x="7823209" y="1663051"/>
            <a:ext cx="592667" cy="1585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0" name="Straight Arrow Connector 109"/>
          <p:cNvCxnSpPr/>
          <p:nvPr/>
        </p:nvCxnSpPr>
        <p:spPr>
          <a:xfrm flipV="1">
            <a:off x="7823209" y="1987547"/>
            <a:ext cx="592667" cy="5672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1" name="Straight Arrow Connector 110"/>
          <p:cNvCxnSpPr/>
          <p:nvPr/>
        </p:nvCxnSpPr>
        <p:spPr>
          <a:xfrm>
            <a:off x="7823209" y="2044274"/>
            <a:ext cx="592667" cy="57573"/>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2" name="Straight Arrow Connector 111"/>
          <p:cNvCxnSpPr/>
          <p:nvPr/>
        </p:nvCxnSpPr>
        <p:spPr>
          <a:xfrm>
            <a:off x="7823209" y="2221193"/>
            <a:ext cx="592667" cy="0"/>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3" name="Straight Arrow Connector 112"/>
          <p:cNvCxnSpPr/>
          <p:nvPr/>
        </p:nvCxnSpPr>
        <p:spPr>
          <a:xfrm>
            <a:off x="7823209" y="2221197"/>
            <a:ext cx="592667" cy="128305"/>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4" name="Straight Arrow Connector 113"/>
          <p:cNvCxnSpPr/>
          <p:nvPr/>
        </p:nvCxnSpPr>
        <p:spPr>
          <a:xfrm>
            <a:off x="7823209" y="2399648"/>
            <a:ext cx="592667" cy="442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5" name="Straight Arrow Connector 114"/>
          <p:cNvCxnSpPr/>
          <p:nvPr/>
        </p:nvCxnSpPr>
        <p:spPr>
          <a:xfrm>
            <a:off x="7823209" y="2399648"/>
            <a:ext cx="592667" cy="1585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6" name="Straight Arrow Connector 115"/>
          <p:cNvCxnSpPr/>
          <p:nvPr/>
        </p:nvCxnSpPr>
        <p:spPr>
          <a:xfrm flipV="1">
            <a:off x="7823209" y="2700077"/>
            <a:ext cx="592667" cy="5672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7" name="Straight Arrow Connector 116"/>
          <p:cNvCxnSpPr/>
          <p:nvPr/>
        </p:nvCxnSpPr>
        <p:spPr>
          <a:xfrm>
            <a:off x="7823209" y="2756804"/>
            <a:ext cx="592667" cy="57573"/>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8" name="Straight Arrow Connector 117"/>
          <p:cNvCxnSpPr/>
          <p:nvPr/>
        </p:nvCxnSpPr>
        <p:spPr>
          <a:xfrm>
            <a:off x="7823209" y="2933723"/>
            <a:ext cx="592667" cy="0"/>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19" name="Straight Arrow Connector 118"/>
          <p:cNvCxnSpPr/>
          <p:nvPr/>
        </p:nvCxnSpPr>
        <p:spPr>
          <a:xfrm>
            <a:off x="7823209" y="2933726"/>
            <a:ext cx="592667" cy="128305"/>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0" name="Straight Arrow Connector 119"/>
          <p:cNvCxnSpPr/>
          <p:nvPr/>
        </p:nvCxnSpPr>
        <p:spPr>
          <a:xfrm>
            <a:off x="7823209" y="3112178"/>
            <a:ext cx="592667" cy="442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1" name="Straight Arrow Connector 120"/>
          <p:cNvCxnSpPr/>
          <p:nvPr/>
        </p:nvCxnSpPr>
        <p:spPr>
          <a:xfrm>
            <a:off x="7823209" y="3112178"/>
            <a:ext cx="592667" cy="1585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2" name="Straight Arrow Connector 121"/>
          <p:cNvCxnSpPr/>
          <p:nvPr/>
        </p:nvCxnSpPr>
        <p:spPr>
          <a:xfrm flipV="1">
            <a:off x="7823209" y="3570005"/>
            <a:ext cx="592667" cy="5672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3" name="Straight Arrow Connector 122"/>
          <p:cNvCxnSpPr/>
          <p:nvPr/>
        </p:nvCxnSpPr>
        <p:spPr>
          <a:xfrm>
            <a:off x="7823209" y="3626732"/>
            <a:ext cx="592667" cy="57573"/>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4" name="Straight Arrow Connector 123"/>
          <p:cNvCxnSpPr/>
          <p:nvPr/>
        </p:nvCxnSpPr>
        <p:spPr>
          <a:xfrm>
            <a:off x="7823209" y="3803650"/>
            <a:ext cx="592667" cy="0"/>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5" name="Straight Arrow Connector 124"/>
          <p:cNvCxnSpPr/>
          <p:nvPr/>
        </p:nvCxnSpPr>
        <p:spPr>
          <a:xfrm>
            <a:off x="7823209" y="3803654"/>
            <a:ext cx="592667" cy="128305"/>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6" name="Straight Arrow Connector 125"/>
          <p:cNvCxnSpPr/>
          <p:nvPr/>
        </p:nvCxnSpPr>
        <p:spPr>
          <a:xfrm>
            <a:off x="7823209" y="3982106"/>
            <a:ext cx="592667" cy="442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7" name="Straight Arrow Connector 126"/>
          <p:cNvCxnSpPr/>
          <p:nvPr/>
        </p:nvCxnSpPr>
        <p:spPr>
          <a:xfrm>
            <a:off x="7823209" y="3982106"/>
            <a:ext cx="592667" cy="1585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8" name="Straight Arrow Connector 127"/>
          <p:cNvCxnSpPr/>
          <p:nvPr/>
        </p:nvCxnSpPr>
        <p:spPr>
          <a:xfrm flipV="1">
            <a:off x="7823209" y="4287557"/>
            <a:ext cx="592667" cy="5672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29" name="Straight Arrow Connector 128"/>
          <p:cNvCxnSpPr/>
          <p:nvPr/>
        </p:nvCxnSpPr>
        <p:spPr>
          <a:xfrm>
            <a:off x="7823209" y="4344284"/>
            <a:ext cx="592667" cy="57573"/>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30" name="Straight Arrow Connector 129"/>
          <p:cNvCxnSpPr/>
          <p:nvPr/>
        </p:nvCxnSpPr>
        <p:spPr>
          <a:xfrm>
            <a:off x="7823209" y="4521200"/>
            <a:ext cx="592667" cy="0"/>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31" name="Straight Arrow Connector 130"/>
          <p:cNvCxnSpPr/>
          <p:nvPr/>
        </p:nvCxnSpPr>
        <p:spPr>
          <a:xfrm>
            <a:off x="7823209" y="4521205"/>
            <a:ext cx="592667" cy="128305"/>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32" name="Straight Arrow Connector 131"/>
          <p:cNvCxnSpPr/>
          <p:nvPr/>
        </p:nvCxnSpPr>
        <p:spPr>
          <a:xfrm>
            <a:off x="7823209" y="4699656"/>
            <a:ext cx="592667" cy="442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133" name="Straight Arrow Connector 132"/>
          <p:cNvCxnSpPr/>
          <p:nvPr/>
        </p:nvCxnSpPr>
        <p:spPr>
          <a:xfrm>
            <a:off x="7823209" y="4699656"/>
            <a:ext cx="592667" cy="158537"/>
          </a:xfrm>
          <a:prstGeom prst="straightConnector1">
            <a:avLst/>
          </a:prstGeom>
          <a:ln w="28575" cmpd="sng">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412503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6"/>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2"/>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3"/>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5"/>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6"/>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childTnLst>
                                </p:cTn>
                              </p:par>
                              <p:par>
                                <p:cTn id="43" presetID="1" presetClass="entr" presetSubtype="0" fill="hold" nodeType="withEffect">
                                  <p:stCondLst>
                                    <p:cond delay="0"/>
                                  </p:stCondLst>
                                  <p:childTnLst>
                                    <p:set>
                                      <p:cBhvr>
                                        <p:cTn id="44" dur="1" fill="hold">
                                          <p:stCondLst>
                                            <p:cond delay="0"/>
                                          </p:stCondLst>
                                        </p:cTn>
                                        <p:tgtEl>
                                          <p:spTgt spid="38"/>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39"/>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40"/>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41"/>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4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4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86"/>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87"/>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90"/>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93"/>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94"/>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100"/>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01"/>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110"/>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11"/>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112"/>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113"/>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114"/>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115"/>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116"/>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117"/>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118"/>
                                        </p:tgtEl>
                                        <p:attrNameLst>
                                          <p:attrName>style.visibility</p:attrName>
                                        </p:attrNameLst>
                                      </p:cBhvr>
                                      <p:to>
                                        <p:strVal val="visible"/>
                                      </p:to>
                                    </p:set>
                                  </p:childTnLst>
                                </p:cTn>
                              </p:par>
                              <p:par>
                                <p:cTn id="89" presetID="1" presetClass="entr" presetSubtype="0" fill="hold" nodeType="withEffect">
                                  <p:stCondLst>
                                    <p:cond delay="0"/>
                                  </p:stCondLst>
                                  <p:childTnLst>
                                    <p:set>
                                      <p:cBhvr>
                                        <p:cTn id="90" dur="1" fill="hold">
                                          <p:stCondLst>
                                            <p:cond delay="0"/>
                                          </p:stCondLst>
                                        </p:cTn>
                                        <p:tgtEl>
                                          <p:spTgt spid="119"/>
                                        </p:tgtEl>
                                        <p:attrNameLst>
                                          <p:attrName>style.visibility</p:attrName>
                                        </p:attrNameLst>
                                      </p:cBhvr>
                                      <p:to>
                                        <p:strVal val="visible"/>
                                      </p:to>
                                    </p:set>
                                  </p:childTnLst>
                                </p:cTn>
                              </p:par>
                              <p:par>
                                <p:cTn id="91" presetID="1" presetClass="entr" presetSubtype="0" fill="hold" nodeType="withEffect">
                                  <p:stCondLst>
                                    <p:cond delay="0"/>
                                  </p:stCondLst>
                                  <p:childTnLst>
                                    <p:set>
                                      <p:cBhvr>
                                        <p:cTn id="92" dur="1" fill="hold">
                                          <p:stCondLst>
                                            <p:cond delay="0"/>
                                          </p:stCondLst>
                                        </p:cTn>
                                        <p:tgtEl>
                                          <p:spTgt spid="120"/>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121"/>
                                        </p:tgtEl>
                                        <p:attrNameLst>
                                          <p:attrName>style.visibility</p:attrName>
                                        </p:attrNameLst>
                                      </p:cBhvr>
                                      <p:to>
                                        <p:strVal val="visible"/>
                                      </p:to>
                                    </p:set>
                                  </p:childTnLst>
                                </p:cTn>
                              </p:par>
                              <p:par>
                                <p:cTn id="95" presetID="1" presetClass="entr" presetSubtype="0" fill="hold" nodeType="withEffect">
                                  <p:stCondLst>
                                    <p:cond delay="0"/>
                                  </p:stCondLst>
                                  <p:childTnLst>
                                    <p:set>
                                      <p:cBhvr>
                                        <p:cTn id="96" dur="1" fill="hold">
                                          <p:stCondLst>
                                            <p:cond delay="0"/>
                                          </p:stCondLst>
                                        </p:cTn>
                                        <p:tgtEl>
                                          <p:spTgt spid="122"/>
                                        </p:tgtEl>
                                        <p:attrNameLst>
                                          <p:attrName>style.visibility</p:attrName>
                                        </p:attrNameLst>
                                      </p:cBhvr>
                                      <p:to>
                                        <p:strVal val="visible"/>
                                      </p:to>
                                    </p:set>
                                  </p:childTnLst>
                                </p:cTn>
                              </p:par>
                              <p:par>
                                <p:cTn id="97" presetID="1" presetClass="entr" presetSubtype="0" fill="hold" nodeType="withEffect">
                                  <p:stCondLst>
                                    <p:cond delay="0"/>
                                  </p:stCondLst>
                                  <p:childTnLst>
                                    <p:set>
                                      <p:cBhvr>
                                        <p:cTn id="98" dur="1" fill="hold">
                                          <p:stCondLst>
                                            <p:cond delay="0"/>
                                          </p:stCondLst>
                                        </p:cTn>
                                        <p:tgtEl>
                                          <p:spTgt spid="123"/>
                                        </p:tgtEl>
                                        <p:attrNameLst>
                                          <p:attrName>style.visibility</p:attrName>
                                        </p:attrNameLst>
                                      </p:cBhvr>
                                      <p:to>
                                        <p:strVal val="visible"/>
                                      </p:to>
                                    </p:set>
                                  </p:childTnLst>
                                </p:cTn>
                              </p:par>
                              <p:par>
                                <p:cTn id="99" presetID="1" presetClass="entr" presetSubtype="0" fill="hold" nodeType="withEffect">
                                  <p:stCondLst>
                                    <p:cond delay="0"/>
                                  </p:stCondLst>
                                  <p:childTnLst>
                                    <p:set>
                                      <p:cBhvr>
                                        <p:cTn id="100" dur="1" fill="hold">
                                          <p:stCondLst>
                                            <p:cond delay="0"/>
                                          </p:stCondLst>
                                        </p:cTn>
                                        <p:tgtEl>
                                          <p:spTgt spid="124"/>
                                        </p:tgtEl>
                                        <p:attrNameLst>
                                          <p:attrName>style.visibility</p:attrName>
                                        </p:attrNameLst>
                                      </p:cBhvr>
                                      <p:to>
                                        <p:strVal val="visible"/>
                                      </p:to>
                                    </p:set>
                                  </p:childTnLst>
                                </p:cTn>
                              </p:par>
                              <p:par>
                                <p:cTn id="101" presetID="1" presetClass="entr" presetSubtype="0" fill="hold" nodeType="withEffect">
                                  <p:stCondLst>
                                    <p:cond delay="0"/>
                                  </p:stCondLst>
                                  <p:childTnLst>
                                    <p:set>
                                      <p:cBhvr>
                                        <p:cTn id="102" dur="1" fill="hold">
                                          <p:stCondLst>
                                            <p:cond delay="0"/>
                                          </p:stCondLst>
                                        </p:cTn>
                                        <p:tgtEl>
                                          <p:spTgt spid="125"/>
                                        </p:tgtEl>
                                        <p:attrNameLst>
                                          <p:attrName>style.visibility</p:attrName>
                                        </p:attrNameLst>
                                      </p:cBhvr>
                                      <p:to>
                                        <p:strVal val="visible"/>
                                      </p:to>
                                    </p:set>
                                  </p:childTnLst>
                                </p:cTn>
                              </p:par>
                              <p:par>
                                <p:cTn id="103" presetID="1" presetClass="entr" presetSubtype="0" fill="hold" nodeType="withEffect">
                                  <p:stCondLst>
                                    <p:cond delay="0"/>
                                  </p:stCondLst>
                                  <p:childTnLst>
                                    <p:set>
                                      <p:cBhvr>
                                        <p:cTn id="104" dur="1" fill="hold">
                                          <p:stCondLst>
                                            <p:cond delay="0"/>
                                          </p:stCondLst>
                                        </p:cTn>
                                        <p:tgtEl>
                                          <p:spTgt spid="126"/>
                                        </p:tgtEl>
                                        <p:attrNameLst>
                                          <p:attrName>style.visibility</p:attrName>
                                        </p:attrNameLst>
                                      </p:cBhvr>
                                      <p:to>
                                        <p:strVal val="visible"/>
                                      </p:to>
                                    </p:set>
                                  </p:childTnLst>
                                </p:cTn>
                              </p:par>
                              <p:par>
                                <p:cTn id="105" presetID="1" presetClass="entr" presetSubtype="0" fill="hold" nodeType="withEffect">
                                  <p:stCondLst>
                                    <p:cond delay="0"/>
                                  </p:stCondLst>
                                  <p:childTnLst>
                                    <p:set>
                                      <p:cBhvr>
                                        <p:cTn id="106" dur="1" fill="hold">
                                          <p:stCondLst>
                                            <p:cond delay="0"/>
                                          </p:stCondLst>
                                        </p:cTn>
                                        <p:tgtEl>
                                          <p:spTgt spid="127"/>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128"/>
                                        </p:tgtEl>
                                        <p:attrNameLst>
                                          <p:attrName>style.visibility</p:attrName>
                                        </p:attrNameLst>
                                      </p:cBhvr>
                                      <p:to>
                                        <p:strVal val="visible"/>
                                      </p:to>
                                    </p:set>
                                  </p:childTnLst>
                                </p:cTn>
                              </p:par>
                              <p:par>
                                <p:cTn id="109" presetID="1" presetClass="entr" presetSubtype="0" fill="hold" nodeType="withEffect">
                                  <p:stCondLst>
                                    <p:cond delay="0"/>
                                  </p:stCondLst>
                                  <p:childTnLst>
                                    <p:set>
                                      <p:cBhvr>
                                        <p:cTn id="110" dur="1" fill="hold">
                                          <p:stCondLst>
                                            <p:cond delay="0"/>
                                          </p:stCondLst>
                                        </p:cTn>
                                        <p:tgtEl>
                                          <p:spTgt spid="129"/>
                                        </p:tgtEl>
                                        <p:attrNameLst>
                                          <p:attrName>style.visibility</p:attrName>
                                        </p:attrNameLst>
                                      </p:cBhvr>
                                      <p:to>
                                        <p:strVal val="visible"/>
                                      </p:to>
                                    </p:set>
                                  </p:childTnLst>
                                </p:cTn>
                              </p:par>
                              <p:par>
                                <p:cTn id="111" presetID="1" presetClass="entr" presetSubtype="0" fill="hold" nodeType="withEffect">
                                  <p:stCondLst>
                                    <p:cond delay="0"/>
                                  </p:stCondLst>
                                  <p:childTnLst>
                                    <p:set>
                                      <p:cBhvr>
                                        <p:cTn id="112" dur="1" fill="hold">
                                          <p:stCondLst>
                                            <p:cond delay="0"/>
                                          </p:stCondLst>
                                        </p:cTn>
                                        <p:tgtEl>
                                          <p:spTgt spid="130"/>
                                        </p:tgtEl>
                                        <p:attrNameLst>
                                          <p:attrName>style.visibility</p:attrName>
                                        </p:attrNameLst>
                                      </p:cBhvr>
                                      <p:to>
                                        <p:strVal val="visible"/>
                                      </p:to>
                                    </p:set>
                                  </p:childTnLst>
                                </p:cTn>
                              </p:par>
                              <p:par>
                                <p:cTn id="113" presetID="1" presetClass="entr" presetSubtype="0" fill="hold" nodeType="withEffect">
                                  <p:stCondLst>
                                    <p:cond delay="0"/>
                                  </p:stCondLst>
                                  <p:childTnLst>
                                    <p:set>
                                      <p:cBhvr>
                                        <p:cTn id="114" dur="1" fill="hold">
                                          <p:stCondLst>
                                            <p:cond delay="0"/>
                                          </p:stCondLst>
                                        </p:cTn>
                                        <p:tgtEl>
                                          <p:spTgt spid="131"/>
                                        </p:tgtEl>
                                        <p:attrNameLst>
                                          <p:attrName>style.visibility</p:attrName>
                                        </p:attrNameLst>
                                      </p:cBhvr>
                                      <p:to>
                                        <p:strVal val="visible"/>
                                      </p:to>
                                    </p:set>
                                  </p:childTnLst>
                                </p:cTn>
                              </p:par>
                              <p:par>
                                <p:cTn id="115" presetID="1" presetClass="entr" presetSubtype="0" fill="hold" nodeType="withEffect">
                                  <p:stCondLst>
                                    <p:cond delay="0"/>
                                  </p:stCondLst>
                                  <p:childTnLst>
                                    <p:set>
                                      <p:cBhvr>
                                        <p:cTn id="116" dur="1" fill="hold">
                                          <p:stCondLst>
                                            <p:cond delay="0"/>
                                          </p:stCondLst>
                                        </p:cTn>
                                        <p:tgtEl>
                                          <p:spTgt spid="132"/>
                                        </p:tgtEl>
                                        <p:attrNameLst>
                                          <p:attrName>style.visibility</p:attrName>
                                        </p:attrNameLst>
                                      </p:cBhvr>
                                      <p:to>
                                        <p:strVal val="visible"/>
                                      </p:to>
                                    </p:set>
                                  </p:childTnLst>
                                </p:cTn>
                              </p:par>
                              <p:par>
                                <p:cTn id="117" presetID="1" presetClass="entr" presetSubtype="0" fill="hold" nodeType="withEffect">
                                  <p:stCondLst>
                                    <p:cond delay="0"/>
                                  </p:stCondLst>
                                  <p:childTnLst>
                                    <p:set>
                                      <p:cBhvr>
                                        <p:cTn id="118" dur="1" fill="hold">
                                          <p:stCondLst>
                                            <p:cond delay="0"/>
                                          </p:stCondLst>
                                        </p:cTn>
                                        <p:tgtEl>
                                          <p:spTgt spid="1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P spid="22" grpId="0"/>
      <p:bldP spid="8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i="1" dirty="0" smtClean="0"/>
              <a:t>Flash Boys’ </a:t>
            </a:r>
            <a:r>
              <a:rPr lang="en-US" dirty="0"/>
              <a:t>e</a:t>
            </a:r>
            <a:r>
              <a:rPr lang="en-US" dirty="0" smtClean="0"/>
              <a:t>xperts </a:t>
            </a:r>
            <a:r>
              <a:rPr lang="en-US" dirty="0"/>
              <a:t>w</a:t>
            </a:r>
            <a:r>
              <a:rPr lang="en-US" dirty="0" smtClean="0"/>
              <a:t>eigh in</a:t>
            </a:r>
            <a:endParaRPr lang="en-US" dirty="0"/>
          </a:p>
        </p:txBody>
      </p:sp>
      <p:sp>
        <p:nvSpPr>
          <p:cNvPr id="4" name="Content Placeholder 3"/>
          <p:cNvSpPr>
            <a:spLocks noGrp="1"/>
          </p:cNvSpPr>
          <p:nvPr>
            <p:ph sz="quarter" idx="1"/>
          </p:nvPr>
        </p:nvSpPr>
        <p:spPr/>
        <p:txBody>
          <a:bodyPr>
            <a:normAutofit fontScale="92500" lnSpcReduction="10000"/>
          </a:bodyPr>
          <a:lstStyle/>
          <a:p>
            <a:pPr marL="0" indent="0">
              <a:buNone/>
            </a:pPr>
            <a:r>
              <a:rPr lang="en-US" sz="3200" dirty="0" smtClean="0"/>
              <a:t>“One </a:t>
            </a:r>
            <a:r>
              <a:rPr lang="en-US" sz="3200" dirty="0"/>
              <a:t>possibility is that HFTs merely react to public information faster than everyone else...a second possibility is that the HFTs simply front-run coming demand when they can predict future orders. However, </a:t>
            </a:r>
            <a:r>
              <a:rPr lang="en-US" sz="3200" b="1" u="sng" dirty="0"/>
              <a:t>I find neither of these hypotheses to be consistent with the data</a:t>
            </a:r>
            <a:r>
              <a:rPr lang="en-US" sz="3200" dirty="0" smtClean="0"/>
              <a:t>.” </a:t>
            </a:r>
          </a:p>
          <a:p>
            <a:pPr marL="0" indent="0">
              <a:buNone/>
            </a:pPr>
            <a:r>
              <a:rPr lang="en-US" sz="3200" dirty="0"/>
              <a:t>	</a:t>
            </a:r>
            <a:r>
              <a:rPr lang="en-US" sz="1400" dirty="0" smtClean="0"/>
              <a:t>	 	</a:t>
            </a:r>
            <a:r>
              <a:rPr lang="en-US" sz="1600" dirty="0" smtClean="0"/>
              <a:t>— Adam </a:t>
            </a:r>
            <a:r>
              <a:rPr lang="en-US" sz="1600" dirty="0"/>
              <a:t>Clark </a:t>
            </a:r>
            <a:r>
              <a:rPr lang="en-US" sz="1600" dirty="0" smtClean="0"/>
              <a:t>Joseph, “Exploratory Trading”, </a:t>
            </a:r>
          </a:p>
          <a:p>
            <a:pPr marL="0" indent="0">
              <a:buNone/>
            </a:pPr>
            <a:r>
              <a:rPr lang="en-US" sz="1600" dirty="0"/>
              <a:t>	</a:t>
            </a:r>
            <a:r>
              <a:rPr lang="en-US" sz="1600" dirty="0" smtClean="0"/>
              <a:t>		      academic research cited by </a:t>
            </a:r>
            <a:r>
              <a:rPr lang="en-US" sz="1600" i="1" dirty="0"/>
              <a:t>Flash Boys</a:t>
            </a:r>
            <a:r>
              <a:rPr lang="en-US" sz="1600" dirty="0"/>
              <a:t>.</a:t>
            </a:r>
            <a:endParaRPr lang="en-US" sz="1600" u="sng" dirty="0"/>
          </a:p>
          <a:p>
            <a:endParaRPr lang="en-US" dirty="0"/>
          </a:p>
        </p:txBody>
      </p:sp>
    </p:spTree>
    <p:extLst>
      <p:ext uri="{BB962C8B-B14F-4D97-AF65-F5344CB8AC3E}">
        <p14:creationId xmlns:p14="http://schemas.microsoft.com/office/powerpoint/2010/main" xmlns="" val="13895933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More experts </a:t>
            </a:r>
            <a:r>
              <a:rPr lang="en-US" dirty="0"/>
              <a:t>w</a:t>
            </a:r>
            <a:r>
              <a:rPr lang="en-US" dirty="0" smtClean="0"/>
              <a:t>eigh in</a:t>
            </a:r>
            <a:endParaRPr lang="en-US" dirty="0"/>
          </a:p>
        </p:txBody>
      </p:sp>
      <p:sp>
        <p:nvSpPr>
          <p:cNvPr id="4" name="Content Placeholder 3"/>
          <p:cNvSpPr>
            <a:spLocks noGrp="1"/>
          </p:cNvSpPr>
          <p:nvPr>
            <p:ph sz="quarter" idx="1"/>
          </p:nvPr>
        </p:nvSpPr>
        <p:spPr/>
        <p:txBody>
          <a:bodyPr>
            <a:normAutofit/>
          </a:bodyPr>
          <a:lstStyle/>
          <a:p>
            <a:r>
              <a:rPr lang="en-US" u="sng" dirty="0" smtClean="0"/>
              <a:t>Sweden:</a:t>
            </a:r>
            <a:r>
              <a:rPr lang="en-US" dirty="0" smtClean="0"/>
              <a:t> van </a:t>
            </a:r>
            <a:r>
              <a:rPr lang="en-US" dirty="0" err="1" smtClean="0"/>
              <a:t>Kervel</a:t>
            </a:r>
            <a:r>
              <a:rPr lang="en-US" dirty="0" smtClean="0"/>
              <a:t> &amp; </a:t>
            </a:r>
            <a:r>
              <a:rPr lang="en-US" dirty="0" err="1" smtClean="0"/>
              <a:t>Menkveld</a:t>
            </a:r>
            <a:r>
              <a:rPr lang="en-US" dirty="0" smtClean="0"/>
              <a:t> (2015)</a:t>
            </a:r>
          </a:p>
          <a:p>
            <a:r>
              <a:rPr lang="en-US" u="sng" dirty="0" smtClean="0"/>
              <a:t>Canada:</a:t>
            </a:r>
            <a:r>
              <a:rPr lang="en-US" dirty="0" smtClean="0"/>
              <a:t> </a:t>
            </a:r>
            <a:r>
              <a:rPr lang="en-US" dirty="0" err="1" smtClean="0"/>
              <a:t>Korajczyk</a:t>
            </a:r>
            <a:r>
              <a:rPr lang="en-US" dirty="0" smtClean="0"/>
              <a:t> &amp; Murphy (2015)</a:t>
            </a:r>
          </a:p>
          <a:p>
            <a:pPr lvl="1"/>
            <a:r>
              <a:rPr lang="en-US" dirty="0" smtClean="0"/>
              <a:t>No HFT front-running</a:t>
            </a:r>
          </a:p>
          <a:p>
            <a:pPr lvl="1"/>
            <a:r>
              <a:rPr lang="en-US" dirty="0" smtClean="0"/>
              <a:t>Actually, HFT absorbs aggressive institutional orders</a:t>
            </a:r>
          </a:p>
          <a:p>
            <a:pPr lvl="1"/>
            <a:r>
              <a:rPr lang="en-US" dirty="0" smtClean="0"/>
              <a:t>HFT “late to the party” when trading with large orders</a:t>
            </a:r>
          </a:p>
          <a:p>
            <a:endParaRPr lang="en-US" dirty="0"/>
          </a:p>
        </p:txBody>
      </p:sp>
      <p:pic>
        <p:nvPicPr>
          <p:cNvPr id="5" name="Picture 4"/>
          <p:cNvPicPr>
            <a:picLocks noChangeAspect="1"/>
          </p:cNvPicPr>
          <p:nvPr/>
        </p:nvPicPr>
        <p:blipFill>
          <a:blip r:embed="rId3" cstate="print"/>
          <a:stretch>
            <a:fillRect/>
          </a:stretch>
        </p:blipFill>
        <p:spPr>
          <a:xfrm>
            <a:off x="3213101" y="3664500"/>
            <a:ext cx="2205461" cy="1479000"/>
          </a:xfrm>
          <a:prstGeom prst="rect">
            <a:avLst/>
          </a:prstGeom>
        </p:spPr>
      </p:pic>
    </p:spTree>
    <p:extLst>
      <p:ext uri="{BB962C8B-B14F-4D97-AF65-F5344CB8AC3E}">
        <p14:creationId xmlns:p14="http://schemas.microsoft.com/office/powerpoint/2010/main" xmlns="" val="2635479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Flash Boys on “Proof”</a:t>
            </a:r>
            <a:endParaRPr lang="en-US" dirty="0"/>
          </a:p>
        </p:txBody>
      </p:sp>
      <p:sp>
        <p:nvSpPr>
          <p:cNvPr id="3" name="Content Placeholder 2"/>
          <p:cNvSpPr>
            <a:spLocks noGrp="1"/>
          </p:cNvSpPr>
          <p:nvPr>
            <p:ph sz="quarter" idx="1"/>
          </p:nvPr>
        </p:nvSpPr>
        <p:spPr>
          <a:xfrm>
            <a:off x="612648" y="1200154"/>
            <a:ext cx="8153400" cy="2438339"/>
          </a:xfrm>
        </p:spPr>
        <p:txBody>
          <a:bodyPr>
            <a:normAutofit fontScale="77500" lnSpcReduction="20000"/>
          </a:bodyPr>
          <a:lstStyle/>
          <a:p>
            <a:pPr>
              <a:buNone/>
            </a:pPr>
            <a:r>
              <a:rPr lang="en-US" sz="4600" dirty="0" smtClean="0"/>
              <a:t>“…</a:t>
            </a:r>
            <a:r>
              <a:rPr lang="en-US" sz="4600" i="1" dirty="0" smtClean="0"/>
              <a:t>for the same reason that no </a:t>
            </a:r>
            <a:r>
              <a:rPr lang="en-US" sz="4600" i="1" dirty="0"/>
              <a:t>one could prove that high-frequency traders were front-running the orders of ordinary investors. </a:t>
            </a:r>
            <a:r>
              <a:rPr lang="en-US" sz="4600" i="1" u="sng" dirty="0"/>
              <a:t>The data didn’t exist</a:t>
            </a:r>
            <a:r>
              <a:rPr lang="en-US" sz="4600" i="1" dirty="0"/>
              <a:t>.</a:t>
            </a:r>
            <a:r>
              <a:rPr lang="en-US" sz="4600" i="1" dirty="0" smtClean="0"/>
              <a:t>” </a:t>
            </a:r>
          </a:p>
          <a:p>
            <a:pPr>
              <a:buNone/>
            </a:pPr>
            <a:r>
              <a:rPr lang="en-US" sz="4600" i="1" dirty="0" smtClean="0"/>
              <a:t>						</a:t>
            </a:r>
            <a:r>
              <a:rPr lang="en-US" sz="2800" i="1" dirty="0" smtClean="0"/>
              <a:t>– Flash Boys, Chapter 3</a:t>
            </a:r>
          </a:p>
          <a:p>
            <a:pPr marL="0" indent="0">
              <a:buNone/>
            </a:pPr>
            <a:endParaRPr lang="en-US" sz="4600" dirty="0" smtClean="0"/>
          </a:p>
          <a:p>
            <a:pPr marL="0" indent="0">
              <a:buNone/>
            </a:pPr>
            <a:endParaRPr lang="en-US" dirty="0" smtClean="0"/>
          </a:p>
          <a:p>
            <a:endParaRPr lang="en-US" dirty="0" smtClean="0"/>
          </a:p>
          <a:p>
            <a:endParaRPr lang="en-US" dirty="0"/>
          </a:p>
          <a:p>
            <a:endParaRPr lang="en-US" dirty="0"/>
          </a:p>
        </p:txBody>
      </p:sp>
      <p:sp>
        <p:nvSpPr>
          <p:cNvPr id="5" name="TextBox 4"/>
          <p:cNvSpPr txBox="1"/>
          <p:nvPr/>
        </p:nvSpPr>
        <p:spPr>
          <a:xfrm>
            <a:off x="612648" y="3810679"/>
            <a:ext cx="8153400" cy="123110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defTabSz="457200">
              <a:defRPr/>
            </a:pPr>
            <a:r>
              <a:rPr lang="en-US" sz="2800" b="1" dirty="0" smtClean="0"/>
              <a:t>None of </a:t>
            </a:r>
            <a:r>
              <a:rPr lang="en-US" sz="2800" b="1" i="1" dirty="0" smtClean="0"/>
              <a:t>Flash Boys’ </a:t>
            </a:r>
            <a:r>
              <a:rPr lang="en-US" sz="2800" b="1" dirty="0" smtClean="0"/>
              <a:t>allegations of front-running are substantiated by a single shred of market data.</a:t>
            </a:r>
          </a:p>
          <a:p>
            <a:pPr algn="ctr"/>
            <a:endParaRPr lang="en-US" dirty="0"/>
          </a:p>
        </p:txBody>
      </p:sp>
    </p:spTree>
    <p:extLst>
      <p:ext uri="{BB962C8B-B14F-4D97-AF65-F5344CB8AC3E}">
        <p14:creationId xmlns:p14="http://schemas.microsoft.com/office/powerpoint/2010/main" xmlns="" val="4270632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Does the Data Exist?</a:t>
            </a:r>
            <a:endParaRPr lang="en-US" dirty="0"/>
          </a:p>
        </p:txBody>
      </p:sp>
      <p:pic>
        <p:nvPicPr>
          <p:cNvPr id="3" name="Picture 2"/>
          <p:cNvPicPr>
            <a:picLocks noChangeAspect="1"/>
          </p:cNvPicPr>
          <p:nvPr/>
        </p:nvPicPr>
        <p:blipFill>
          <a:blip r:embed="rId3" cstate="print"/>
          <a:stretch>
            <a:fillRect/>
          </a:stretch>
        </p:blipFill>
        <p:spPr>
          <a:xfrm>
            <a:off x="905745" y="1379698"/>
            <a:ext cx="7212674" cy="3606337"/>
          </a:xfrm>
          <a:prstGeom prst="rect">
            <a:avLst/>
          </a:prstGeom>
        </p:spPr>
      </p:pic>
    </p:spTree>
    <p:extLst>
      <p:ext uri="{BB962C8B-B14F-4D97-AF65-F5344CB8AC3E}">
        <p14:creationId xmlns:p14="http://schemas.microsoft.com/office/powerpoint/2010/main" xmlns="" val="3456782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Latency Experiment (2010)</a:t>
            </a:r>
            <a:endParaRPr lang="en-US" dirty="0"/>
          </a:p>
        </p:txBody>
      </p:sp>
      <p:sp>
        <p:nvSpPr>
          <p:cNvPr id="3" name="Content Placeholder 2"/>
          <p:cNvSpPr>
            <a:spLocks noGrp="1"/>
          </p:cNvSpPr>
          <p:nvPr>
            <p:ph sz="quarter" idx="1"/>
          </p:nvPr>
        </p:nvSpPr>
        <p:spPr>
          <a:xfrm>
            <a:off x="1217040" y="4511281"/>
            <a:ext cx="6867652" cy="408407"/>
          </a:xfrm>
        </p:spPr>
        <p:style>
          <a:lnRef idx="2">
            <a:schemeClr val="dk1"/>
          </a:lnRef>
          <a:fillRef idx="1">
            <a:schemeClr val="lt1"/>
          </a:fillRef>
          <a:effectRef idx="0">
            <a:schemeClr val="dk1"/>
          </a:effectRef>
          <a:fontRef idx="minor">
            <a:schemeClr val="dk1"/>
          </a:fontRef>
        </p:style>
        <p:txBody>
          <a:bodyPr>
            <a:normAutofit fontScale="77500" lnSpcReduction="20000"/>
          </a:bodyPr>
          <a:lstStyle/>
          <a:p>
            <a:pPr marL="0" indent="0">
              <a:buNone/>
            </a:pPr>
            <a:r>
              <a:rPr lang="en-US" b="1" dirty="0" smtClean="0"/>
              <a:t>Lower latency </a:t>
            </a:r>
            <a:r>
              <a:rPr lang="en-US" b="1" dirty="0" smtClean="0">
                <a:sym typeface="Wingdings"/>
              </a:rPr>
              <a:t></a:t>
            </a:r>
            <a:r>
              <a:rPr lang="en-US" b="1" dirty="0" smtClean="0"/>
              <a:t> Reduced </a:t>
            </a:r>
            <a:r>
              <a:rPr lang="en-US" sz="3000" b="1" dirty="0" smtClean="0"/>
              <a:t>risk</a:t>
            </a:r>
            <a:r>
              <a:rPr lang="en-US" b="1" dirty="0" smtClean="0"/>
              <a:t> </a:t>
            </a:r>
            <a:r>
              <a:rPr lang="en-US" b="1" dirty="0" smtClean="0">
                <a:sym typeface="Wingdings"/>
              </a:rPr>
              <a:t> </a:t>
            </a:r>
            <a:r>
              <a:rPr lang="en-US" b="1" dirty="0">
                <a:sym typeface="Wingdings"/>
              </a:rPr>
              <a:t>B</a:t>
            </a:r>
            <a:r>
              <a:rPr lang="en-US" b="1" dirty="0" smtClean="0">
                <a:sym typeface="Wingdings"/>
              </a:rPr>
              <a:t>etter prices</a:t>
            </a:r>
            <a:endParaRPr lang="en-US" b="1" dirty="0" smtClean="0"/>
          </a:p>
          <a:p>
            <a:pPr marL="365760" lvl="1" indent="0">
              <a:buNone/>
            </a:pPr>
            <a:endParaRPr lang="en-US" dirty="0" smtClean="0"/>
          </a:p>
          <a:p>
            <a:pPr marL="0" indent="0">
              <a:buNone/>
            </a:pPr>
            <a:endParaRPr lang="en-US" dirty="0" smtClean="0"/>
          </a:p>
        </p:txBody>
      </p:sp>
      <p:pic>
        <p:nvPicPr>
          <p:cNvPr id="6" name="Picture 5"/>
          <p:cNvPicPr>
            <a:picLocks noChangeAspect="1"/>
          </p:cNvPicPr>
          <p:nvPr/>
        </p:nvPicPr>
        <p:blipFill>
          <a:blip r:embed="rId3" cstate="print"/>
          <a:stretch>
            <a:fillRect/>
          </a:stretch>
        </p:blipFill>
        <p:spPr>
          <a:xfrm>
            <a:off x="1282328" y="1661816"/>
            <a:ext cx="6802364" cy="2782785"/>
          </a:xfrm>
          <a:prstGeom prst="rect">
            <a:avLst/>
          </a:prstGeom>
        </p:spPr>
      </p:pic>
      <p:sp>
        <p:nvSpPr>
          <p:cNvPr id="8" name="TextBox 7"/>
          <p:cNvSpPr txBox="1"/>
          <p:nvPr/>
        </p:nvSpPr>
        <p:spPr>
          <a:xfrm>
            <a:off x="612648" y="1246322"/>
            <a:ext cx="8153400" cy="461665"/>
          </a:xfrm>
          <a:prstGeom prst="rect">
            <a:avLst/>
          </a:prstGeom>
          <a:noFill/>
        </p:spPr>
        <p:txBody>
          <a:bodyPr wrap="square" rtlCol="0">
            <a:spAutoFit/>
          </a:bodyPr>
          <a:lstStyle/>
          <a:p>
            <a:r>
              <a:rPr lang="en-US" sz="2400" dirty="0" smtClean="0"/>
              <a:t>Tokyo cuts matching latency from ~3 seconds to ~2 milliseconds </a:t>
            </a:r>
            <a:endParaRPr lang="en-US" sz="2400" dirty="0"/>
          </a:p>
        </p:txBody>
      </p:sp>
      <p:sp>
        <p:nvSpPr>
          <p:cNvPr id="9" name="TextBox 8"/>
          <p:cNvSpPr txBox="1"/>
          <p:nvPr/>
        </p:nvSpPr>
        <p:spPr>
          <a:xfrm>
            <a:off x="6500113" y="4919688"/>
            <a:ext cx="2643893" cy="246221"/>
          </a:xfrm>
          <a:prstGeom prst="rect">
            <a:avLst/>
          </a:prstGeom>
          <a:noFill/>
        </p:spPr>
        <p:txBody>
          <a:bodyPr wrap="square" rtlCol="0">
            <a:spAutoFit/>
          </a:bodyPr>
          <a:lstStyle/>
          <a:p>
            <a:r>
              <a:rPr lang="en-US" sz="1000" dirty="0" smtClean="0"/>
              <a:t>Source: Credit Suisse Portfolio Strategy; Reuters</a:t>
            </a:r>
            <a:endParaRPr lang="en-US" sz="1000" dirty="0"/>
          </a:p>
        </p:txBody>
      </p:sp>
    </p:spTree>
    <p:extLst>
      <p:ext uri="{BB962C8B-B14F-4D97-AF65-F5344CB8AC3E}">
        <p14:creationId xmlns:p14="http://schemas.microsoft.com/office/powerpoint/2010/main" xmlns="" val="2621558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HFT Experiment (2012)</a:t>
            </a:r>
            <a:endParaRPr lang="en-US" dirty="0"/>
          </a:p>
        </p:txBody>
      </p:sp>
      <p:sp>
        <p:nvSpPr>
          <p:cNvPr id="3" name="Content Placeholder 2"/>
          <p:cNvSpPr>
            <a:spLocks noGrp="1"/>
          </p:cNvSpPr>
          <p:nvPr>
            <p:ph sz="quarter" idx="1"/>
          </p:nvPr>
        </p:nvSpPr>
        <p:spPr/>
        <p:txBody>
          <a:bodyPr>
            <a:normAutofit/>
          </a:bodyPr>
          <a:lstStyle/>
          <a:p>
            <a:pPr marL="0" indent="0">
              <a:buNone/>
            </a:pPr>
            <a:r>
              <a:rPr lang="en-US" sz="2400" dirty="0" smtClean="0"/>
              <a:t>IIROC imposes a new fee that curtails HFT</a:t>
            </a:r>
          </a:p>
          <a:p>
            <a:endParaRPr lang="en-US" dirty="0"/>
          </a:p>
        </p:txBody>
      </p:sp>
      <p:pic>
        <p:nvPicPr>
          <p:cNvPr id="4" name="Picture 3" descr="Screen Shot 2015-02-20 at 10.19.09 AM.png"/>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2146300" y="1703151"/>
            <a:ext cx="4629882" cy="2538653"/>
          </a:xfrm>
          <a:prstGeom prst="rect">
            <a:avLst/>
          </a:prstGeom>
        </p:spPr>
      </p:pic>
      <p:sp>
        <p:nvSpPr>
          <p:cNvPr id="5" name="TextBox 4"/>
          <p:cNvSpPr txBox="1"/>
          <p:nvPr/>
        </p:nvSpPr>
        <p:spPr>
          <a:xfrm>
            <a:off x="1093887" y="4357369"/>
            <a:ext cx="7478614" cy="523220"/>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sz="2800" b="1" dirty="0" smtClean="0"/>
              <a:t>Curtailing HFT increased costs for retail investors</a:t>
            </a:r>
            <a:endParaRPr lang="en-US" sz="2800" b="1" dirty="0"/>
          </a:p>
        </p:txBody>
      </p:sp>
      <p:sp>
        <p:nvSpPr>
          <p:cNvPr id="6" name="TextBox 5"/>
          <p:cNvSpPr txBox="1"/>
          <p:nvPr/>
        </p:nvSpPr>
        <p:spPr>
          <a:xfrm>
            <a:off x="7048509" y="4880593"/>
            <a:ext cx="1862159" cy="246221"/>
          </a:xfrm>
          <a:prstGeom prst="rect">
            <a:avLst/>
          </a:prstGeom>
          <a:noFill/>
        </p:spPr>
        <p:txBody>
          <a:bodyPr wrap="square" rtlCol="0">
            <a:spAutoFit/>
          </a:bodyPr>
          <a:lstStyle/>
          <a:p>
            <a:r>
              <a:rPr lang="en-US" sz="1000" dirty="0" smtClean="0"/>
              <a:t>Source: </a:t>
            </a:r>
            <a:r>
              <a:rPr lang="en-US" sz="1000" dirty="0" err="1" smtClean="0"/>
              <a:t>Malinova</a:t>
            </a:r>
            <a:r>
              <a:rPr lang="en-US" sz="1000" dirty="0" smtClean="0"/>
              <a:t> et al (2012) </a:t>
            </a:r>
            <a:endParaRPr lang="en-US" sz="1000" dirty="0"/>
          </a:p>
        </p:txBody>
      </p:sp>
    </p:spTree>
    <p:extLst>
      <p:ext uri="{BB962C8B-B14F-4D97-AF65-F5344CB8AC3E}">
        <p14:creationId xmlns:p14="http://schemas.microsoft.com/office/powerpoint/2010/main" xmlns="" val="2635312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IEX Experiment (2014)</a:t>
            </a:r>
            <a:endParaRPr lang="en-US" dirty="0"/>
          </a:p>
        </p:txBody>
      </p:sp>
      <p:sp>
        <p:nvSpPr>
          <p:cNvPr id="3" name="Content Placeholder 2"/>
          <p:cNvSpPr>
            <a:spLocks noGrp="1"/>
          </p:cNvSpPr>
          <p:nvPr>
            <p:ph sz="quarter" idx="1"/>
          </p:nvPr>
        </p:nvSpPr>
        <p:spPr>
          <a:xfrm>
            <a:off x="612648" y="1905002"/>
            <a:ext cx="8153400" cy="1800225"/>
          </a:xfrm>
        </p:spPr>
        <p:txBody>
          <a:bodyPr>
            <a:normAutofit/>
          </a:bodyPr>
          <a:lstStyle/>
          <a:p>
            <a:pPr>
              <a:buNone/>
            </a:pPr>
            <a:r>
              <a:rPr lang="en-US" dirty="0" smtClean="0"/>
              <a:t>According to IEX:</a:t>
            </a:r>
          </a:p>
          <a:p>
            <a:pPr lvl="1"/>
            <a:r>
              <a:rPr lang="en-US" dirty="0" smtClean="0"/>
              <a:t>HFT provides significant liquidity on IEX</a:t>
            </a:r>
          </a:p>
          <a:p>
            <a:pPr lvl="1"/>
            <a:r>
              <a:rPr lang="en-US" dirty="0" smtClean="0"/>
              <a:t>HFT is “a </a:t>
            </a:r>
            <a:r>
              <a:rPr lang="en-US" dirty="0"/>
              <a:t>good contributor of value to our </a:t>
            </a:r>
            <a:r>
              <a:rPr lang="en-US" dirty="0" smtClean="0"/>
              <a:t>market”</a:t>
            </a:r>
          </a:p>
        </p:txBody>
      </p:sp>
    </p:spTree>
    <p:extLst>
      <p:ext uri="{BB962C8B-B14F-4D97-AF65-F5344CB8AC3E}">
        <p14:creationId xmlns:p14="http://schemas.microsoft.com/office/powerpoint/2010/main" xmlns="" val="911851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Wrapping Up / Looking Ahead</a:t>
            </a:r>
            <a:endParaRPr lang="en-US" dirty="0"/>
          </a:p>
        </p:txBody>
      </p:sp>
      <p:sp>
        <p:nvSpPr>
          <p:cNvPr id="3" name="Content Placeholder 2"/>
          <p:cNvSpPr>
            <a:spLocks noGrp="1"/>
          </p:cNvSpPr>
          <p:nvPr>
            <p:ph sz="quarter" idx="1"/>
          </p:nvPr>
        </p:nvSpPr>
        <p:spPr/>
        <p:txBody>
          <a:bodyPr>
            <a:normAutofit/>
          </a:bodyPr>
          <a:lstStyle/>
          <a:p>
            <a:pPr>
              <a:buNone/>
            </a:pPr>
            <a:r>
              <a:rPr lang="en-US" dirty="0" smtClean="0"/>
              <a:t>Markets aren’t rigged, </a:t>
            </a:r>
            <a:r>
              <a:rPr lang="en-US" smtClean="0"/>
              <a:t>but we can </a:t>
            </a:r>
            <a:r>
              <a:rPr lang="en-US" dirty="0" smtClean="0"/>
              <a:t>still do better:</a:t>
            </a:r>
          </a:p>
          <a:p>
            <a:pPr lvl="1"/>
            <a:r>
              <a:rPr lang="en-US" dirty="0" smtClean="0"/>
              <a:t>Market fragmentation</a:t>
            </a:r>
          </a:p>
          <a:p>
            <a:pPr lvl="1"/>
            <a:r>
              <a:rPr lang="en-US" dirty="0" smtClean="0"/>
              <a:t>Market center complexity (e.g. order types)</a:t>
            </a:r>
          </a:p>
          <a:p>
            <a:pPr lvl="1"/>
            <a:r>
              <a:rPr lang="en-US" dirty="0" smtClean="0"/>
              <a:t>Role of off-exchange activity and payment for order flow</a:t>
            </a:r>
          </a:p>
          <a:p>
            <a:pPr lvl="1"/>
            <a:r>
              <a:rPr lang="en-US" dirty="0" smtClean="0"/>
              <a:t>Continued enforcement</a:t>
            </a:r>
            <a:endParaRPr lang="en-US" dirty="0"/>
          </a:p>
        </p:txBody>
      </p:sp>
    </p:spTree>
    <p:extLst>
      <p:ext uri="{BB962C8B-B14F-4D97-AF65-F5344CB8AC3E}">
        <p14:creationId xmlns:p14="http://schemas.microsoft.com/office/powerpoint/2010/main" xmlns="" val="384569633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Final Thoughts</a:t>
            </a:r>
            <a:endParaRPr lang="en-US" dirty="0"/>
          </a:p>
        </p:txBody>
      </p:sp>
      <p:sp>
        <p:nvSpPr>
          <p:cNvPr id="3" name="Content Placeholder 2"/>
          <p:cNvSpPr>
            <a:spLocks noGrp="1"/>
          </p:cNvSpPr>
          <p:nvPr>
            <p:ph sz="quarter" idx="1"/>
          </p:nvPr>
        </p:nvSpPr>
        <p:spPr/>
        <p:txBody>
          <a:bodyPr>
            <a:normAutofit/>
          </a:bodyPr>
          <a:lstStyle/>
          <a:p>
            <a:pPr marL="0" indent="0" algn="ctr">
              <a:buNone/>
            </a:pPr>
            <a:endParaRPr lang="en-US" sz="4800" i="1" dirty="0" smtClean="0"/>
          </a:p>
          <a:p>
            <a:pPr marL="0" indent="0" algn="ctr">
              <a:buNone/>
            </a:pPr>
            <a:r>
              <a:rPr lang="en-US" sz="14800" i="1" dirty="0" smtClean="0">
                <a:solidFill>
                  <a:srgbClr val="008000"/>
                </a:solidFill>
              </a:rPr>
              <a:t>50 bps</a:t>
            </a:r>
            <a:endParaRPr lang="en-US" sz="14800" i="1" dirty="0">
              <a:solidFill>
                <a:srgbClr val="008000"/>
              </a:solidFill>
            </a:endParaRPr>
          </a:p>
        </p:txBody>
      </p:sp>
    </p:spTree>
    <p:extLst>
      <p:ext uri="{BB962C8B-B14F-4D97-AF65-F5344CB8AC3E}">
        <p14:creationId xmlns:p14="http://schemas.microsoft.com/office/powerpoint/2010/main" xmlns="" val="142470343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Questions?</a:t>
            </a:r>
            <a:endParaRPr lang="en-US" dirty="0"/>
          </a:p>
        </p:txBody>
      </p:sp>
      <p:sp>
        <p:nvSpPr>
          <p:cNvPr id="3" name="Content Placeholder 2"/>
          <p:cNvSpPr>
            <a:spLocks noGrp="1"/>
          </p:cNvSpPr>
          <p:nvPr>
            <p:ph sz="quarter" idx="1"/>
          </p:nvPr>
        </p:nvSpPr>
        <p:spPr/>
        <p:txBody>
          <a:bodyPr/>
          <a:lstStyle/>
          <a:p>
            <a:endParaRPr lang="en-US" i="1" dirty="0"/>
          </a:p>
        </p:txBody>
      </p:sp>
    </p:spTree>
    <p:extLst>
      <p:ext uri="{BB962C8B-B14F-4D97-AF65-F5344CB8AC3E}">
        <p14:creationId xmlns:p14="http://schemas.microsoft.com/office/powerpoint/2010/main" xmlns="" val="355206965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Appendices</a:t>
            </a:r>
            <a:endParaRPr lang="en-US" dirty="0"/>
          </a:p>
        </p:txBody>
      </p:sp>
      <p:sp>
        <p:nvSpPr>
          <p:cNvPr id="3" name="Content Placeholder 2"/>
          <p:cNvSpPr>
            <a:spLocks noGrp="1"/>
          </p:cNvSpPr>
          <p:nvPr>
            <p:ph sz="quarter" idx="1"/>
          </p:nvPr>
        </p:nvSpPr>
        <p:spPr/>
        <p:txBody>
          <a:bodyPr/>
          <a:lstStyle/>
          <a:p>
            <a:endParaRPr lang="en-US" i="1" dirty="0"/>
          </a:p>
        </p:txBody>
      </p:sp>
    </p:spTree>
    <p:extLst>
      <p:ext uri="{BB962C8B-B14F-4D97-AF65-F5344CB8AC3E}">
        <p14:creationId xmlns:p14="http://schemas.microsoft.com/office/powerpoint/2010/main" xmlns="" val="283630378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Flash Boys 2.0: Trading Costs</a:t>
            </a:r>
            <a:endParaRPr lang="en-US" dirty="0"/>
          </a:p>
        </p:txBody>
      </p:sp>
      <p:sp>
        <p:nvSpPr>
          <p:cNvPr id="5" name="TextBox 4"/>
          <p:cNvSpPr txBox="1"/>
          <p:nvPr/>
        </p:nvSpPr>
        <p:spPr>
          <a:xfrm>
            <a:off x="7316416" y="4559098"/>
            <a:ext cx="1560407" cy="461665"/>
          </a:xfrm>
          <a:prstGeom prst="rect">
            <a:avLst/>
          </a:prstGeom>
          <a:noFill/>
        </p:spPr>
        <p:txBody>
          <a:bodyPr wrap="square" rtlCol="0">
            <a:spAutoFit/>
          </a:bodyPr>
          <a:lstStyle/>
          <a:p>
            <a:r>
              <a:rPr lang="en-US" sz="1200" dirty="0" smtClean="0"/>
              <a:t>Source: ITG reports (2005-2014)</a:t>
            </a:r>
            <a:endParaRPr lang="en-US" sz="1200" dirty="0"/>
          </a:p>
        </p:txBody>
      </p:sp>
      <p:graphicFrame>
        <p:nvGraphicFramePr>
          <p:cNvPr id="8" name="Chart 7"/>
          <p:cNvGraphicFramePr>
            <a:graphicFrameLocks/>
          </p:cNvGraphicFramePr>
          <p:nvPr>
            <p:extLst>
              <p:ext uri="{D42A27DB-BD31-4B8C-83A1-F6EECF244321}">
                <p14:modId xmlns:p14="http://schemas.microsoft.com/office/powerpoint/2010/main" xmlns="" val="1683348006"/>
              </p:ext>
            </p:extLst>
          </p:nvPr>
        </p:nvGraphicFramePr>
        <p:xfrm>
          <a:off x="853948" y="1279115"/>
          <a:ext cx="7147052" cy="33242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Chart 9"/>
          <p:cNvGraphicFramePr>
            <a:graphicFrameLocks/>
          </p:cNvGraphicFramePr>
          <p:nvPr>
            <p:extLst>
              <p:ext uri="{D42A27DB-BD31-4B8C-83A1-F6EECF244321}">
                <p14:modId xmlns:p14="http://schemas.microsoft.com/office/powerpoint/2010/main" xmlns="" val="421283376"/>
              </p:ext>
            </p:extLst>
          </p:nvPr>
        </p:nvGraphicFramePr>
        <p:xfrm>
          <a:off x="853948" y="1279115"/>
          <a:ext cx="6854952" cy="332422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xmlns="" val="3968673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hidden"/>
                                      </p:to>
                                    </p:set>
                                  </p:childTnLst>
                                </p:cTn>
                              </p:par>
                            </p:childTnLst>
                          </p:cTn>
                        </p:par>
                        <p:par>
                          <p:cTn id="7" fill="hold">
                            <p:stCondLst>
                              <p:cond delay="0"/>
                            </p:stCondLst>
                            <p:childTnLst>
                              <p:par>
                                <p:cTn id="8" presetID="1" presetClass="entr" presetSubtype="0" fill="hold" grpId="2" nodeType="afterEffect">
                                  <p:stCondLst>
                                    <p:cond delay="0"/>
                                  </p:stCondLst>
                                  <p:childTnLst>
                                    <p:set>
                                      <p:cBhvr>
                                        <p:cTn id="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Graphic spid="10" grpId="2">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Flash Boys 2.0: Trading Costs</a:t>
            </a:r>
          </a:p>
        </p:txBody>
      </p:sp>
      <p:sp>
        <p:nvSpPr>
          <p:cNvPr id="5" name="TextBox 4"/>
          <p:cNvSpPr txBox="1"/>
          <p:nvPr/>
        </p:nvSpPr>
        <p:spPr>
          <a:xfrm>
            <a:off x="7316416" y="4559098"/>
            <a:ext cx="1560407" cy="461665"/>
          </a:xfrm>
          <a:prstGeom prst="rect">
            <a:avLst/>
          </a:prstGeom>
          <a:noFill/>
        </p:spPr>
        <p:txBody>
          <a:bodyPr wrap="square" rtlCol="0">
            <a:spAutoFit/>
          </a:bodyPr>
          <a:lstStyle/>
          <a:p>
            <a:r>
              <a:rPr lang="en-US" sz="1200" dirty="0" smtClean="0"/>
              <a:t>Source: ITG reports (2005-2014)</a:t>
            </a:r>
            <a:endParaRPr lang="en-US" sz="1200" dirty="0"/>
          </a:p>
        </p:txBody>
      </p:sp>
      <p:graphicFrame>
        <p:nvGraphicFramePr>
          <p:cNvPr id="6" name="Chart 5"/>
          <p:cNvGraphicFramePr>
            <a:graphicFrameLocks/>
          </p:cNvGraphicFramePr>
          <p:nvPr>
            <p:extLst>
              <p:ext uri="{D42A27DB-BD31-4B8C-83A1-F6EECF244321}">
                <p14:modId xmlns:p14="http://schemas.microsoft.com/office/powerpoint/2010/main" xmlns="" val="2428592786"/>
              </p:ext>
            </p:extLst>
          </p:nvPr>
        </p:nvGraphicFramePr>
        <p:xfrm>
          <a:off x="1219200" y="1323975"/>
          <a:ext cx="6718300" cy="30861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p:cNvGraphicFramePr>
            <a:graphicFrameLocks/>
          </p:cNvGraphicFramePr>
          <p:nvPr>
            <p:extLst>
              <p:ext uri="{D42A27DB-BD31-4B8C-83A1-F6EECF244321}">
                <p14:modId xmlns:p14="http://schemas.microsoft.com/office/powerpoint/2010/main" xmlns="" val="1025886605"/>
              </p:ext>
            </p:extLst>
          </p:nvPr>
        </p:nvGraphicFramePr>
        <p:xfrm>
          <a:off x="863600" y="1263444"/>
          <a:ext cx="7251700" cy="3276600"/>
        </p:xfrm>
        <a:graphic>
          <a:graphicData uri="http://schemas.openxmlformats.org/drawingml/2006/chart">
            <c:chart xmlns:c="http://schemas.openxmlformats.org/drawingml/2006/chart" xmlns:r="http://schemas.openxmlformats.org/officeDocument/2006/relationships" r:id="rId4"/>
          </a:graphicData>
        </a:graphic>
      </p:graphicFrame>
      <p:sp>
        <p:nvSpPr>
          <p:cNvPr id="3" name="TextBox 2"/>
          <p:cNvSpPr txBox="1"/>
          <p:nvPr/>
        </p:nvSpPr>
        <p:spPr>
          <a:xfrm>
            <a:off x="5511800" y="1495425"/>
            <a:ext cx="2146300" cy="369332"/>
          </a:xfrm>
          <a:prstGeom prst="rect">
            <a:avLst/>
          </a:prstGeom>
          <a:noFill/>
        </p:spPr>
        <p:txBody>
          <a:bodyPr wrap="square" rtlCol="0">
            <a:spAutoFit/>
          </a:bodyPr>
          <a:lstStyle/>
          <a:p>
            <a:r>
              <a:rPr lang="en-US" b="1" dirty="0" smtClean="0"/>
              <a:t>ITG IS Costs (bps)</a:t>
            </a:r>
            <a:endParaRPr lang="en-US" b="1" dirty="0"/>
          </a:p>
        </p:txBody>
      </p:sp>
    </p:spTree>
    <p:extLst>
      <p:ext uri="{BB962C8B-B14F-4D97-AF65-F5344CB8AC3E}">
        <p14:creationId xmlns:p14="http://schemas.microsoft.com/office/powerpoint/2010/main" xmlns="" val="67117130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Flash Boys 2.0: Trading Costs</a:t>
            </a:r>
          </a:p>
        </p:txBody>
      </p:sp>
      <p:sp>
        <p:nvSpPr>
          <p:cNvPr id="5" name="TextBox 4"/>
          <p:cNvSpPr txBox="1"/>
          <p:nvPr/>
        </p:nvSpPr>
        <p:spPr>
          <a:xfrm>
            <a:off x="7316416" y="4559098"/>
            <a:ext cx="1560407" cy="461665"/>
          </a:xfrm>
          <a:prstGeom prst="rect">
            <a:avLst/>
          </a:prstGeom>
          <a:noFill/>
        </p:spPr>
        <p:txBody>
          <a:bodyPr wrap="square" rtlCol="0">
            <a:spAutoFit/>
          </a:bodyPr>
          <a:lstStyle/>
          <a:p>
            <a:r>
              <a:rPr lang="en-US" sz="1200" dirty="0" smtClean="0"/>
              <a:t>Source: ITG reports (2005-2014)</a:t>
            </a:r>
            <a:endParaRPr lang="en-US" sz="1200" dirty="0"/>
          </a:p>
        </p:txBody>
      </p:sp>
      <p:graphicFrame>
        <p:nvGraphicFramePr>
          <p:cNvPr id="6" name="Chart 5"/>
          <p:cNvGraphicFramePr>
            <a:graphicFrameLocks/>
          </p:cNvGraphicFramePr>
          <p:nvPr>
            <p:extLst>
              <p:ext uri="{D42A27DB-BD31-4B8C-83A1-F6EECF244321}">
                <p14:modId xmlns:p14="http://schemas.microsoft.com/office/powerpoint/2010/main" xmlns="" val="1960947256"/>
              </p:ext>
            </p:extLst>
          </p:nvPr>
        </p:nvGraphicFramePr>
        <p:xfrm>
          <a:off x="1219200" y="1323975"/>
          <a:ext cx="6718300" cy="30861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Chart 7"/>
          <p:cNvGraphicFramePr>
            <a:graphicFrameLocks/>
          </p:cNvGraphicFramePr>
          <p:nvPr>
            <p:extLst>
              <p:ext uri="{D42A27DB-BD31-4B8C-83A1-F6EECF244321}">
                <p14:modId xmlns:p14="http://schemas.microsoft.com/office/powerpoint/2010/main" xmlns="" val="3427553959"/>
              </p:ext>
            </p:extLst>
          </p:nvPr>
        </p:nvGraphicFramePr>
        <p:xfrm>
          <a:off x="825500" y="1323977"/>
          <a:ext cx="7429500" cy="3216069"/>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Box 8"/>
          <p:cNvSpPr txBox="1"/>
          <p:nvPr/>
        </p:nvSpPr>
        <p:spPr>
          <a:xfrm>
            <a:off x="5511800" y="1495425"/>
            <a:ext cx="2146300" cy="369332"/>
          </a:xfrm>
          <a:prstGeom prst="rect">
            <a:avLst/>
          </a:prstGeom>
          <a:noFill/>
        </p:spPr>
        <p:txBody>
          <a:bodyPr wrap="square" rtlCol="0">
            <a:spAutoFit/>
          </a:bodyPr>
          <a:lstStyle/>
          <a:p>
            <a:r>
              <a:rPr lang="en-US" b="1" dirty="0" smtClean="0"/>
              <a:t>ITG IS Costs (bps)</a:t>
            </a:r>
            <a:endParaRPr lang="en-US" b="1" dirty="0"/>
          </a:p>
        </p:txBody>
      </p:sp>
    </p:spTree>
    <p:extLst>
      <p:ext uri="{BB962C8B-B14F-4D97-AF65-F5344CB8AC3E}">
        <p14:creationId xmlns:p14="http://schemas.microsoft.com/office/powerpoint/2010/main" xmlns="" val="399523567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Latency and Spreads</a:t>
            </a:r>
            <a:endParaRPr lang="en-US" dirty="0"/>
          </a:p>
        </p:txBody>
      </p:sp>
      <p:pic>
        <p:nvPicPr>
          <p:cNvPr id="6" name="Picture 5"/>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952989" y="3071356"/>
            <a:ext cx="5957928" cy="2072144"/>
          </a:xfrm>
          <a:prstGeom prst="rect">
            <a:avLst/>
          </a:prstGeom>
          <a:noFill/>
          <a:ln>
            <a:noFill/>
          </a:ln>
        </p:spPr>
      </p:pic>
      <p:pic>
        <p:nvPicPr>
          <p:cNvPr id="7" name="Picture 6"/>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952989" y="1172945"/>
            <a:ext cx="5486400" cy="1898412"/>
          </a:xfrm>
          <a:prstGeom prst="rect">
            <a:avLst/>
          </a:prstGeom>
          <a:noFill/>
          <a:ln>
            <a:noFill/>
          </a:ln>
        </p:spPr>
      </p:pic>
      <p:sp>
        <p:nvSpPr>
          <p:cNvPr id="5" name="TextBox 4"/>
          <p:cNvSpPr txBox="1"/>
          <p:nvPr/>
        </p:nvSpPr>
        <p:spPr>
          <a:xfrm>
            <a:off x="7316416" y="4559098"/>
            <a:ext cx="1560407" cy="461665"/>
          </a:xfrm>
          <a:prstGeom prst="rect">
            <a:avLst/>
          </a:prstGeom>
          <a:noFill/>
        </p:spPr>
        <p:txBody>
          <a:bodyPr wrap="square" rtlCol="0">
            <a:spAutoFit/>
          </a:bodyPr>
          <a:lstStyle/>
          <a:p>
            <a:r>
              <a:rPr lang="en-US" sz="1200" dirty="0" smtClean="0"/>
              <a:t>Source: Angel, Harris Spat (2013) </a:t>
            </a:r>
            <a:endParaRPr lang="en-US" sz="1200" dirty="0"/>
          </a:p>
        </p:txBody>
      </p:sp>
    </p:spTree>
    <p:extLst>
      <p:ext uri="{BB962C8B-B14F-4D97-AF65-F5344CB8AC3E}">
        <p14:creationId xmlns:p14="http://schemas.microsoft.com/office/powerpoint/2010/main" xmlns="" val="14635989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Market Data and the SIP</a:t>
            </a:r>
            <a:endParaRPr lang="en-US" dirty="0"/>
          </a:p>
        </p:txBody>
      </p:sp>
      <p:sp>
        <p:nvSpPr>
          <p:cNvPr id="3" name="Content Placeholder 2"/>
          <p:cNvSpPr>
            <a:spLocks noGrp="1"/>
          </p:cNvSpPr>
          <p:nvPr>
            <p:ph sz="quarter" idx="1"/>
          </p:nvPr>
        </p:nvSpPr>
        <p:spPr/>
        <p:txBody>
          <a:bodyPr>
            <a:normAutofit fontScale="77500" lnSpcReduction="20000"/>
          </a:bodyPr>
          <a:lstStyle/>
          <a:p>
            <a:pPr>
              <a:buNone/>
            </a:pPr>
            <a:r>
              <a:rPr lang="en-US" dirty="0" smtClean="0"/>
              <a:t>What is the SIP?</a:t>
            </a:r>
          </a:p>
          <a:p>
            <a:pPr lvl="1"/>
            <a:r>
              <a:rPr lang="en-US" dirty="0" smtClean="0"/>
              <a:t>Can you trade on the SIP?</a:t>
            </a:r>
          </a:p>
          <a:p>
            <a:pPr lvl="2"/>
            <a:r>
              <a:rPr lang="en-US" dirty="0" smtClean="0"/>
              <a:t>No. Trades occur on market centers.</a:t>
            </a:r>
          </a:p>
          <a:p>
            <a:pPr lvl="1"/>
            <a:r>
              <a:rPr lang="en-US" dirty="0" smtClean="0"/>
              <a:t>Is it slower than the direct feeds?</a:t>
            </a:r>
          </a:p>
          <a:p>
            <a:pPr lvl="2"/>
            <a:r>
              <a:rPr lang="en-US" dirty="0" smtClean="0"/>
              <a:t>Yes, any consolidated feed would be</a:t>
            </a:r>
          </a:p>
          <a:p>
            <a:pPr lvl="1"/>
            <a:r>
              <a:rPr lang="en-US" dirty="0" smtClean="0"/>
              <a:t>Does that matter to me?</a:t>
            </a:r>
          </a:p>
          <a:p>
            <a:pPr lvl="2"/>
            <a:r>
              <a:rPr lang="en-US" dirty="0" smtClean="0"/>
              <a:t>Probably not.</a:t>
            </a:r>
          </a:p>
          <a:p>
            <a:pPr lvl="2"/>
            <a:endParaRPr lang="en-US" dirty="0" smtClean="0"/>
          </a:p>
          <a:p>
            <a:pPr>
              <a:buNone/>
            </a:pPr>
            <a:r>
              <a:rPr lang="en-US" dirty="0" smtClean="0"/>
              <a:t>Where can I get perfect market data?</a:t>
            </a:r>
          </a:p>
          <a:p>
            <a:pPr lvl="1"/>
            <a:r>
              <a:rPr lang="en-US" dirty="0" smtClean="0"/>
              <a:t>Nowhere I know. All data is relative to the observer’s location. Fortunately, it’s probably good enough.</a:t>
            </a:r>
            <a:endParaRPr lang="en-US" dirty="0"/>
          </a:p>
        </p:txBody>
      </p:sp>
    </p:spTree>
    <p:extLst>
      <p:ext uri="{BB962C8B-B14F-4D97-AF65-F5344CB8AC3E}">
        <p14:creationId xmlns:p14="http://schemas.microsoft.com/office/powerpoint/2010/main" xmlns="" val="5396174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Median">
      <a:maj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ＭＳ Ｐゴシック"/>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Median.thmx</Template>
  <TotalTime>10072</TotalTime>
  <Words>996</Words>
  <Application>Microsoft Office PowerPoint</Application>
  <PresentationFormat>On-screen Show (16:9)</PresentationFormat>
  <Paragraphs>254</Paragraphs>
  <Slides>27</Slides>
  <Notes>21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Median</vt:lpstr>
      <vt:lpstr>Not So fast</vt:lpstr>
      <vt:lpstr>Technology and the Markets</vt:lpstr>
      <vt:lpstr>Flash Boys: The Case of AMGN</vt:lpstr>
      <vt:lpstr>AMGN &amp; Econ 101: “I’m The Event”</vt:lpstr>
      <vt:lpstr>Lewis’ “Flash Trap Bait”</vt:lpstr>
      <vt:lpstr>Lewis’ “Flash Trap Bait”</vt:lpstr>
      <vt:lpstr>Flash Traps, “Broker Tells,” &amp; Prediction</vt:lpstr>
      <vt:lpstr>Flash Traps: Guess How Many Shares</vt:lpstr>
      <vt:lpstr>Price manipulation doesn’t pay</vt:lpstr>
      <vt:lpstr>Some Things Flash Boys Missed</vt:lpstr>
      <vt:lpstr>Flash Trap Bait: Market Data</vt:lpstr>
      <vt:lpstr>Flash Boys’ experts weigh in</vt:lpstr>
      <vt:lpstr>More experts weigh in</vt:lpstr>
      <vt:lpstr>Flash Boys on “Proof”</vt:lpstr>
      <vt:lpstr>Does the Data Exist?</vt:lpstr>
      <vt:lpstr>Latency Experiment (2010)</vt:lpstr>
      <vt:lpstr>HFT Experiment (2012)</vt:lpstr>
      <vt:lpstr>IEX Experiment (2014)</vt:lpstr>
      <vt:lpstr>Wrapping Up / Looking Ahead</vt:lpstr>
      <vt:lpstr>Final Thoughts</vt:lpstr>
      <vt:lpstr>Questions?</vt:lpstr>
      <vt:lpstr>Appendices</vt:lpstr>
      <vt:lpstr>Flash Boys 2.0: Trading Costs</vt:lpstr>
      <vt:lpstr>Flash Boys 2.0: Trading Costs</vt:lpstr>
      <vt:lpstr>Flash Boys 2.0: Trading Costs</vt:lpstr>
      <vt:lpstr>Latency and Spreads</vt:lpstr>
      <vt:lpstr>Market Data and the SIP</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Kovac</dc:creator>
  <cp:lastModifiedBy>JaniceC</cp:lastModifiedBy>
  <cp:revision>241</cp:revision>
  <cp:lastPrinted>2015-02-23T16:58:56Z</cp:lastPrinted>
  <dcterms:created xsi:type="dcterms:W3CDTF">2015-03-26T12:23:17Z</dcterms:created>
  <dcterms:modified xsi:type="dcterms:W3CDTF">2015-09-09T02:22:59Z</dcterms:modified>
</cp:coreProperties>
</file>